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handoutMasterIdLst>
    <p:handoutMasterId r:id="rId127"/>
  </p:handoutMasterIdLst>
  <p:sldIdLst>
    <p:sldId id="256" r:id="rId2"/>
    <p:sldId id="257" r:id="rId3"/>
    <p:sldId id="261" r:id="rId4"/>
    <p:sldId id="264" r:id="rId5"/>
    <p:sldId id="285" r:id="rId6"/>
    <p:sldId id="287" r:id="rId7"/>
    <p:sldId id="292" r:id="rId8"/>
    <p:sldId id="293" r:id="rId9"/>
    <p:sldId id="294" r:id="rId10"/>
    <p:sldId id="288" r:id="rId11"/>
    <p:sldId id="289" r:id="rId12"/>
    <p:sldId id="295" r:id="rId13"/>
    <p:sldId id="290" r:id="rId14"/>
    <p:sldId id="296" r:id="rId15"/>
    <p:sldId id="297" r:id="rId16"/>
    <p:sldId id="298" r:id="rId17"/>
    <p:sldId id="303" r:id="rId18"/>
    <p:sldId id="304" r:id="rId19"/>
    <p:sldId id="305" r:id="rId20"/>
    <p:sldId id="299" r:id="rId21"/>
    <p:sldId id="301" r:id="rId22"/>
    <p:sldId id="291" r:id="rId23"/>
    <p:sldId id="306" r:id="rId24"/>
    <p:sldId id="307" r:id="rId25"/>
    <p:sldId id="300" r:id="rId26"/>
    <p:sldId id="308" r:id="rId27"/>
    <p:sldId id="309" r:id="rId28"/>
    <p:sldId id="310" r:id="rId29"/>
    <p:sldId id="312" r:id="rId30"/>
    <p:sldId id="314" r:id="rId31"/>
    <p:sldId id="316" r:id="rId32"/>
    <p:sldId id="317" r:id="rId33"/>
    <p:sldId id="318" r:id="rId34"/>
    <p:sldId id="319" r:id="rId35"/>
    <p:sldId id="320" r:id="rId36"/>
    <p:sldId id="322" r:id="rId37"/>
    <p:sldId id="323" r:id="rId38"/>
    <p:sldId id="324" r:id="rId39"/>
    <p:sldId id="325" r:id="rId40"/>
    <p:sldId id="326" r:id="rId41"/>
    <p:sldId id="327" r:id="rId42"/>
    <p:sldId id="329" r:id="rId43"/>
    <p:sldId id="330" r:id="rId44"/>
    <p:sldId id="331" r:id="rId45"/>
    <p:sldId id="332" r:id="rId46"/>
    <p:sldId id="333" r:id="rId47"/>
    <p:sldId id="339" r:id="rId48"/>
    <p:sldId id="334" r:id="rId49"/>
    <p:sldId id="335" r:id="rId50"/>
    <p:sldId id="336" r:id="rId51"/>
    <p:sldId id="337" r:id="rId52"/>
    <p:sldId id="338" r:id="rId53"/>
    <p:sldId id="340" r:id="rId54"/>
    <p:sldId id="341" r:id="rId55"/>
    <p:sldId id="342" r:id="rId56"/>
    <p:sldId id="343" r:id="rId57"/>
    <p:sldId id="344" r:id="rId58"/>
    <p:sldId id="345" r:id="rId59"/>
    <p:sldId id="348" r:id="rId60"/>
    <p:sldId id="347" r:id="rId61"/>
    <p:sldId id="349" r:id="rId62"/>
    <p:sldId id="350" r:id="rId63"/>
    <p:sldId id="351" r:id="rId64"/>
    <p:sldId id="352" r:id="rId65"/>
    <p:sldId id="353" r:id="rId66"/>
    <p:sldId id="354" r:id="rId67"/>
    <p:sldId id="355" r:id="rId68"/>
    <p:sldId id="357" r:id="rId69"/>
    <p:sldId id="358" r:id="rId70"/>
    <p:sldId id="359" r:id="rId71"/>
    <p:sldId id="360" r:id="rId72"/>
    <p:sldId id="361" r:id="rId73"/>
    <p:sldId id="363" r:id="rId74"/>
    <p:sldId id="364" r:id="rId75"/>
    <p:sldId id="365" r:id="rId76"/>
    <p:sldId id="366" r:id="rId77"/>
    <p:sldId id="367" r:id="rId78"/>
    <p:sldId id="370" r:id="rId79"/>
    <p:sldId id="369" r:id="rId80"/>
    <p:sldId id="371" r:id="rId81"/>
    <p:sldId id="373" r:id="rId82"/>
    <p:sldId id="374" r:id="rId83"/>
    <p:sldId id="375" r:id="rId84"/>
    <p:sldId id="376" r:id="rId85"/>
    <p:sldId id="377" r:id="rId86"/>
    <p:sldId id="379" r:id="rId87"/>
    <p:sldId id="380" r:id="rId88"/>
    <p:sldId id="382" r:id="rId89"/>
    <p:sldId id="383" r:id="rId90"/>
    <p:sldId id="384" r:id="rId91"/>
    <p:sldId id="386" r:id="rId92"/>
    <p:sldId id="387" r:id="rId93"/>
    <p:sldId id="389" r:id="rId94"/>
    <p:sldId id="391" r:id="rId95"/>
    <p:sldId id="392" r:id="rId96"/>
    <p:sldId id="393" r:id="rId97"/>
    <p:sldId id="394" r:id="rId98"/>
    <p:sldId id="395" r:id="rId99"/>
    <p:sldId id="388" r:id="rId100"/>
    <p:sldId id="396" r:id="rId101"/>
    <p:sldId id="397" r:id="rId102"/>
    <p:sldId id="398" r:id="rId103"/>
    <p:sldId id="399" r:id="rId104"/>
    <p:sldId id="400" r:id="rId105"/>
    <p:sldId id="401" r:id="rId106"/>
    <p:sldId id="403" r:id="rId107"/>
    <p:sldId id="404" r:id="rId108"/>
    <p:sldId id="405" r:id="rId109"/>
    <p:sldId id="406" r:id="rId110"/>
    <p:sldId id="284" r:id="rId111"/>
    <p:sldId id="311" r:id="rId112"/>
    <p:sldId id="313" r:id="rId113"/>
    <p:sldId id="315" r:id="rId114"/>
    <p:sldId id="328" r:id="rId115"/>
    <p:sldId id="346" r:id="rId116"/>
    <p:sldId id="356" r:id="rId117"/>
    <p:sldId id="362" r:id="rId118"/>
    <p:sldId id="368" r:id="rId119"/>
    <p:sldId id="372" r:id="rId120"/>
    <p:sldId id="378" r:id="rId121"/>
    <p:sldId id="381" r:id="rId122"/>
    <p:sldId id="385" r:id="rId123"/>
    <p:sldId id="390" r:id="rId124"/>
    <p:sldId id="402" r:id="rId125"/>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0A09"/>
    <a:srgbClr val="B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0" autoAdjust="0"/>
    <p:restoredTop sz="94660"/>
  </p:normalViewPr>
  <p:slideViewPr>
    <p:cSldViewPr>
      <p:cViewPr varScale="1">
        <p:scale>
          <a:sx n="90" d="100"/>
          <a:sy n="90" d="100"/>
        </p:scale>
        <p:origin x="822" y="90"/>
      </p:cViewPr>
      <p:guideLst>
        <p:guide pos="3840"/>
        <p:guide orient="horz" pos="2160"/>
      </p:guideLst>
    </p:cSldViewPr>
  </p:slideViewPr>
  <p:notesTextViewPr>
    <p:cViewPr>
      <p:scale>
        <a:sx n="1" d="1"/>
        <a:sy n="1" d="1"/>
      </p:scale>
      <p:origin x="0" y="0"/>
    </p:cViewPr>
  </p:notesTextViewPr>
  <p:notesViewPr>
    <p:cSldViewPr showGuides="1">
      <p:cViewPr varScale="1">
        <p:scale>
          <a:sx n="80" d="100"/>
          <a:sy n="80" d="100"/>
        </p:scale>
        <p:origin x="3204" y="11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6A50CBC-8F27-4571-9CF4-87917B3DA01C}" type="datetime1">
              <a:rPr lang="ru-RU" smtClean="0"/>
              <a:t>09.03.2022</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861E8E-D392-497B-BB21-122DD7C27CF3}" type="slidenum">
              <a:rPr lang="ru-RU" smtClean="0"/>
              <a:t>‹#›</a:t>
            </a:fld>
            <a:endParaRPr lang="ru-RU"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871763A-5E33-45E3-A8F2-56DFE0C2155C}" type="datetime1">
              <a:rPr lang="ru-RU" noProof="0" smtClean="0"/>
              <a:t>09.03.2022</a:t>
            </a:fld>
            <a:endParaRPr lang="ru-RU" noProof="0"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55D449-B875-4B8D-8E66-224D27E54C9A}" type="slidenum">
              <a:rPr lang="ru-RU" noProof="0" smtClean="0"/>
              <a:t>‹#›</a:t>
            </a:fld>
            <a:endParaRPr lang="ru-RU" noProof="0"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1</a:t>
            </a:fld>
            <a:endParaRPr lang="ru-RU" noProof="0" dirty="0"/>
          </a:p>
        </p:txBody>
      </p:sp>
    </p:spTree>
    <p:extLst>
      <p:ext uri="{BB962C8B-B14F-4D97-AF65-F5344CB8AC3E}">
        <p14:creationId xmlns:p14="http://schemas.microsoft.com/office/powerpoint/2010/main" val="323573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2</a:t>
            </a:fld>
            <a:endParaRPr lang="ru-RU" noProof="0" dirty="0"/>
          </a:p>
        </p:txBody>
      </p:sp>
    </p:spTree>
    <p:extLst>
      <p:ext uri="{BB962C8B-B14F-4D97-AF65-F5344CB8AC3E}">
        <p14:creationId xmlns:p14="http://schemas.microsoft.com/office/powerpoint/2010/main" val="3293576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3</a:t>
            </a:fld>
            <a:endParaRPr lang="ru-RU" noProof="0" dirty="0"/>
          </a:p>
        </p:txBody>
      </p:sp>
    </p:spTree>
    <p:extLst>
      <p:ext uri="{BB962C8B-B14F-4D97-AF65-F5344CB8AC3E}">
        <p14:creationId xmlns:p14="http://schemas.microsoft.com/office/powerpoint/2010/main" val="2294293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26225" y="1828800"/>
            <a:ext cx="4098175" cy="3177380"/>
          </a:xfrm>
        </p:spPr>
        <p:txBody>
          <a:bodyPr rtlCol="0" anchor="b">
            <a:normAutofit/>
          </a:bodyPr>
          <a:lstStyle>
            <a:lvl1pPr algn="l" rtl="0">
              <a:lnSpc>
                <a:spcPct val="80000"/>
              </a:lnSpc>
              <a:defRPr sz="5400">
                <a:solidFill>
                  <a:schemeClr val="accent1"/>
                </a:solidFill>
              </a:defRPr>
            </a:lvl1pPr>
          </a:lstStyle>
          <a:p>
            <a:pPr rtl="0"/>
            <a:r>
              <a:rPr lang="ru-RU" noProof="0"/>
              <a:t>Образец заголовка</a:t>
            </a:r>
            <a:endParaRPr lang="ru-RU" noProof="0" dirty="0"/>
          </a:p>
        </p:txBody>
      </p:sp>
      <p:sp>
        <p:nvSpPr>
          <p:cNvPr id="3" name="Подзаголовок 2"/>
          <p:cNvSpPr>
            <a:spLocks noGrp="1"/>
          </p:cNvSpPr>
          <p:nvPr>
            <p:ph type="subTitle" idx="1"/>
          </p:nvPr>
        </p:nvSpPr>
        <p:spPr>
          <a:xfrm>
            <a:off x="626225" y="5181600"/>
            <a:ext cx="4098175" cy="685800"/>
          </a:xfrm>
        </p:spPr>
        <p:txBody>
          <a:bodyPr rtlCol="0">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pic>
        <p:nvPicPr>
          <p:cNvPr id="7" name="Рисунок 6" descr="Линия электрокардиограммы"/>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9EEFEAE4-C28C-4D92-9EE7-D62CEDC101DF}" type="datetime1">
              <a:rPr lang="ru-RU" smtClean="0"/>
              <a:t>09.03.2022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Прямоугольник 6" descr="Прямоугольник"/>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Вертикальный заголовок 1"/>
          <p:cNvSpPr>
            <a:spLocks noGrp="1"/>
          </p:cNvSpPr>
          <p:nvPr>
            <p:ph type="title" orient="vert"/>
          </p:nvPr>
        </p:nvSpPr>
        <p:spPr>
          <a:xfrm>
            <a:off x="10058399" y="457201"/>
            <a:ext cx="2057401" cy="5943600"/>
          </a:xfrm>
        </p:spPr>
        <p:txBody>
          <a:bodyPr vert="eaVert"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a:xfrm>
            <a:off x="609600" y="457200"/>
            <a:ext cx="9067800" cy="5943599"/>
          </a:xfrm>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C35976BF-C51C-4515-9E22-BF2015252BD8}" type="datetime1">
              <a:rPr lang="ru-RU" smtClean="0"/>
              <a:t>09.03.2022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Объект 2"/>
          <p:cNvSpPr>
            <a:spLocks noGrp="1"/>
          </p:cNvSpPr>
          <p:nvPr>
            <p:ph idx="1"/>
          </p:nvPr>
        </p:nvSpPr>
        <p:spPr/>
        <p:txBody>
          <a:bodyPr rtlCol="0"/>
          <a:lstStyle>
            <a:lvl5pPr>
              <a:defRPr/>
            </a:lvl5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72242D3C-8192-478D-9985-D3160EF3F3C3}" type="datetime1">
              <a:rPr lang="ru-RU" smtClean="0"/>
              <a:t>09.03.2022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Заголовок раздела">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Прямоугольник 6" descr="Прямоугольник"/>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1066800" y="1828800"/>
            <a:ext cx="7772400" cy="3177380"/>
          </a:xfrm>
        </p:spPr>
        <p:txBody>
          <a:bodyPr rtlCol="0" anchor="b">
            <a:normAutofit/>
          </a:bodyPr>
          <a:lstStyle>
            <a:lvl1pPr rtl="0">
              <a:lnSpc>
                <a:spcPct val="80000"/>
              </a:lnSpc>
              <a:defRPr sz="5400"/>
            </a:lvl1pPr>
          </a:lstStyle>
          <a:p>
            <a:pPr rtl="0"/>
            <a:r>
              <a:rPr lang="ru-RU"/>
              <a:t>Образец заголовка</a:t>
            </a:r>
            <a:endParaRPr lang="ru-RU" dirty="0"/>
          </a:p>
        </p:txBody>
      </p:sp>
      <p:sp>
        <p:nvSpPr>
          <p:cNvPr id="3" name="Замещающий текст 2"/>
          <p:cNvSpPr>
            <a:spLocks noGrp="1"/>
          </p:cNvSpPr>
          <p:nvPr>
            <p:ph type="body" idx="1"/>
          </p:nvPr>
        </p:nvSpPr>
        <p:spPr>
          <a:xfrm>
            <a:off x="1066800" y="5181600"/>
            <a:ext cx="7772400" cy="685800"/>
          </a:xfrm>
        </p:spPr>
        <p:txBody>
          <a:bodyPr rtlCol="0">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ru-RU"/>
              <a:t>Образец текста</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типа объектов">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Объект 2"/>
          <p:cNvSpPr>
            <a:spLocks noGrp="1"/>
          </p:cNvSpPr>
          <p:nvPr>
            <p:ph sz="half" idx="1"/>
          </p:nvPr>
        </p:nvSpPr>
        <p:spPr>
          <a:xfrm>
            <a:off x="10668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Объект 3"/>
          <p:cNvSpPr>
            <a:spLocks noGrp="1"/>
          </p:cNvSpPr>
          <p:nvPr>
            <p:ph sz="half" idx="2"/>
          </p:nvPr>
        </p:nvSpPr>
        <p:spPr>
          <a:xfrm>
            <a:off x="63246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6" name="Нижний колонтитул 5"/>
          <p:cNvSpPr>
            <a:spLocks noGrp="1"/>
          </p:cNvSpPr>
          <p:nvPr>
            <p:ph type="ftr" sz="quarter" idx="11"/>
          </p:nvPr>
        </p:nvSpPr>
        <p:spPr/>
        <p:txBody>
          <a:bodyPr rtlCol="0"/>
          <a:lstStyle/>
          <a:p>
            <a:pPr rtl="0"/>
            <a:endParaRPr lang="ru-RU" dirty="0"/>
          </a:p>
        </p:txBody>
      </p:sp>
      <p:sp>
        <p:nvSpPr>
          <p:cNvPr id="5" name="Дата 4"/>
          <p:cNvSpPr>
            <a:spLocks noGrp="1"/>
          </p:cNvSpPr>
          <p:nvPr>
            <p:ph type="dt" sz="half" idx="10"/>
          </p:nvPr>
        </p:nvSpPr>
        <p:spPr/>
        <p:txBody>
          <a:bodyPr rtlCol="0"/>
          <a:lstStyle/>
          <a:p>
            <a:pPr rtl="0"/>
            <a:fld id="{DA6D9427-7660-4399-80F6-CD7B8B8E5C35}" type="datetime1">
              <a:rPr lang="ru-RU" smtClean="0"/>
              <a:t>09.03.2022</a:t>
            </a:fld>
            <a:endParaRPr lang="ru-RU" dirty="0"/>
          </a:p>
        </p:txBody>
      </p:sp>
      <p:sp>
        <p:nvSpPr>
          <p:cNvPr id="7" name="Номер слайда 6"/>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Текст 2"/>
          <p:cNvSpPr>
            <a:spLocks noGrp="1"/>
          </p:cNvSpPr>
          <p:nvPr>
            <p:ph type="body" idx="1"/>
          </p:nvPr>
        </p:nvSpPr>
        <p:spPr>
          <a:xfrm>
            <a:off x="10668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4" name="Объект 3"/>
          <p:cNvSpPr>
            <a:spLocks noGrp="1"/>
          </p:cNvSpPr>
          <p:nvPr>
            <p:ph sz="half" idx="2"/>
          </p:nvPr>
        </p:nvSpPr>
        <p:spPr>
          <a:xfrm>
            <a:off x="10668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Текст 4"/>
          <p:cNvSpPr>
            <a:spLocks noGrp="1"/>
          </p:cNvSpPr>
          <p:nvPr>
            <p:ph type="body" sz="quarter" idx="3"/>
          </p:nvPr>
        </p:nvSpPr>
        <p:spPr>
          <a:xfrm>
            <a:off x="63246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6" name="Объект 5"/>
          <p:cNvSpPr>
            <a:spLocks noGrp="1"/>
          </p:cNvSpPr>
          <p:nvPr>
            <p:ph sz="quarter" idx="4"/>
          </p:nvPr>
        </p:nvSpPr>
        <p:spPr>
          <a:xfrm>
            <a:off x="63246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8" name="Нижний колонтитул 7"/>
          <p:cNvSpPr>
            <a:spLocks noGrp="1"/>
          </p:cNvSpPr>
          <p:nvPr>
            <p:ph type="ftr" sz="quarter" idx="11"/>
          </p:nvPr>
        </p:nvSpPr>
        <p:spPr/>
        <p:txBody>
          <a:bodyPr rtlCol="0"/>
          <a:lstStyle/>
          <a:p>
            <a:pPr rtl="0"/>
            <a:endParaRPr lang="ru-RU" dirty="0"/>
          </a:p>
        </p:txBody>
      </p:sp>
      <p:sp>
        <p:nvSpPr>
          <p:cNvPr id="7" name="Дата 6"/>
          <p:cNvSpPr>
            <a:spLocks noGrp="1"/>
          </p:cNvSpPr>
          <p:nvPr>
            <p:ph type="dt" sz="half" idx="10"/>
          </p:nvPr>
        </p:nvSpPr>
        <p:spPr/>
        <p:txBody>
          <a:bodyPr rtlCol="0"/>
          <a:lstStyle/>
          <a:p>
            <a:pPr rtl="0"/>
            <a:fld id="{21980393-315E-4AB9-9FE2-63E995E945C8}" type="datetime1">
              <a:rPr lang="ru-RU" smtClean="0"/>
              <a:t>09.03.2022</a:t>
            </a:fld>
            <a:endParaRPr lang="ru-RU" dirty="0"/>
          </a:p>
        </p:txBody>
      </p:sp>
      <p:sp>
        <p:nvSpPr>
          <p:cNvPr id="9" name="Номер слайда 8"/>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4" name="Нижний колонтитул 3"/>
          <p:cNvSpPr>
            <a:spLocks noGrp="1"/>
          </p:cNvSpPr>
          <p:nvPr>
            <p:ph type="ftr" sz="quarter" idx="11"/>
          </p:nvPr>
        </p:nvSpPr>
        <p:spPr/>
        <p:txBody>
          <a:bodyPr rtlCol="0"/>
          <a:lstStyle/>
          <a:p>
            <a:pPr rtl="0"/>
            <a:endParaRPr lang="ru-RU" dirty="0"/>
          </a:p>
        </p:txBody>
      </p:sp>
      <p:sp>
        <p:nvSpPr>
          <p:cNvPr id="3" name="Дата 2"/>
          <p:cNvSpPr>
            <a:spLocks noGrp="1"/>
          </p:cNvSpPr>
          <p:nvPr>
            <p:ph type="dt" sz="half" idx="10"/>
          </p:nvPr>
        </p:nvSpPr>
        <p:spPr/>
        <p:txBody>
          <a:bodyPr rtlCol="0"/>
          <a:lstStyle/>
          <a:p>
            <a:pPr rtl="0"/>
            <a:fld id="{79D32718-8B06-4985-8D7D-9E16F3F044C8}" type="datetime1">
              <a:rPr lang="ru-RU" smtClean="0"/>
              <a:t>09.03.2022</a:t>
            </a:fld>
            <a:endParaRPr lang="ru-RU" dirty="0"/>
          </a:p>
        </p:txBody>
      </p:sp>
      <p:sp>
        <p:nvSpPr>
          <p:cNvPr id="5" name="Номер слайда 4"/>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3" name="Нижний колонтитул 2"/>
          <p:cNvSpPr>
            <a:spLocks noGrp="1"/>
          </p:cNvSpPr>
          <p:nvPr>
            <p:ph type="ftr" sz="quarter" idx="11"/>
          </p:nvPr>
        </p:nvSpPr>
        <p:spPr/>
        <p:txBody>
          <a:bodyPr rtlCol="0"/>
          <a:lstStyle/>
          <a:p>
            <a:pPr rtl="0"/>
            <a:endParaRPr lang="ru-RU" dirty="0"/>
          </a:p>
        </p:txBody>
      </p:sp>
      <p:sp>
        <p:nvSpPr>
          <p:cNvPr id="2" name="Дата 1"/>
          <p:cNvSpPr>
            <a:spLocks noGrp="1"/>
          </p:cNvSpPr>
          <p:nvPr>
            <p:ph type="dt" sz="half" idx="10"/>
          </p:nvPr>
        </p:nvSpPr>
        <p:spPr/>
        <p:txBody>
          <a:bodyPr rtlCol="0"/>
          <a:lstStyle/>
          <a:p>
            <a:pPr rtl="0"/>
            <a:fld id="{68115AB6-67B4-4D7E-9378-C270C29E4245}" type="datetime1">
              <a:rPr lang="ru-RU" smtClean="0"/>
              <a:t>09.03.2022</a:t>
            </a:fld>
            <a:endParaRPr lang="ru-RU" dirty="0"/>
          </a:p>
        </p:txBody>
      </p:sp>
      <p:sp>
        <p:nvSpPr>
          <p:cNvPr id="4" name="Номер слайда 3"/>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270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Объект 2"/>
          <p:cNvSpPr>
            <a:spLocks noGrp="1"/>
          </p:cNvSpPr>
          <p:nvPr>
            <p:ph idx="1"/>
          </p:nvPr>
        </p:nvSpPr>
        <p:spPr>
          <a:xfrm>
            <a:off x="609600" y="457201"/>
            <a:ext cx="5943600" cy="5943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Текст 3"/>
          <p:cNvSpPr>
            <a:spLocks noGrp="1"/>
          </p:cNvSpPr>
          <p:nvPr>
            <p:ph type="body" sz="half" idx="2"/>
          </p:nvPr>
        </p:nvSpPr>
        <p:spPr>
          <a:xfrm>
            <a:off x="7632699" y="5029200"/>
            <a:ext cx="3932237" cy="1371600"/>
          </a:xfrm>
        </p:spPr>
        <p:txBody>
          <a:bodyPr rtlCol="0">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524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Рисунок 2" descr="Пустой заполнитель, вместо которого можно добавить изображение. Щелкните заполнитель и выберите изображение, которое требуется добавить."/>
          <p:cNvSpPr>
            <a:spLocks noGrp="1"/>
          </p:cNvSpPr>
          <p:nvPr>
            <p:ph type="pic" idx="1"/>
          </p:nvPr>
        </p:nvSpPr>
        <p:spPr>
          <a:xfrm>
            <a:off x="1" y="0"/>
            <a:ext cx="7008810" cy="6857999"/>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a:t>Вставка рисунка</a:t>
            </a:r>
            <a:endParaRPr lang="ru-RU" dirty="0"/>
          </a:p>
        </p:txBody>
      </p:sp>
      <p:sp>
        <p:nvSpPr>
          <p:cNvPr id="4" name="Текст 3"/>
          <p:cNvSpPr>
            <a:spLocks noGrp="1"/>
          </p:cNvSpPr>
          <p:nvPr>
            <p:ph type="body" sz="half" idx="2"/>
          </p:nvPr>
        </p:nvSpPr>
        <p:spPr>
          <a:xfrm>
            <a:off x="7635240" y="5029200"/>
            <a:ext cx="3932237" cy="137464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красная полоса" descr="Красная полоса"/>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pPr rtl="0"/>
            <a:r>
              <a:rPr lang="ru-RU" noProof="0" dirty="0"/>
              <a:t>Образец заголовка</a:t>
            </a:r>
          </a:p>
        </p:txBody>
      </p:sp>
      <p:sp>
        <p:nvSpPr>
          <p:cNvPr id="3" name="Замещающий текст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5" name="Нижний колонтитул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pPr rtl="0"/>
            <a:endParaRPr lang="ru-RU" noProof="0" dirty="0"/>
          </a:p>
        </p:txBody>
      </p:sp>
      <p:sp>
        <p:nvSpPr>
          <p:cNvPr id="4" name="Дата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pPr rtl="0"/>
            <a:fld id="{3FDB9577-6D70-481F-BBF8-A759884E5182}" type="datetime1">
              <a:rPr lang="ru-RU" noProof="0" smtClean="0"/>
              <a:t>09.03.2022</a:t>
            </a:fld>
            <a:endParaRPr lang="ru-RU" noProof="0" dirty="0"/>
          </a:p>
        </p:txBody>
      </p:sp>
      <p:sp>
        <p:nvSpPr>
          <p:cNvPr id="6" name="Номер слайда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ru-RU" noProof="0" smtClean="0"/>
              <a:pPr/>
              <a:t>‹#›</a:t>
            </a:fld>
            <a:endParaRPr lang="ru-RU"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ell.com/developmental-cell/issue?pii=S1534-5807%2820%29X0003-7" TargetMode="External"/><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6.xml"/><Relationship Id="rId1" Type="http://schemas.openxmlformats.org/officeDocument/2006/relationships/video" Target="https://www.youtube.com/embed/uIO4NdeEUdM?feature=oembed"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6.xml"/><Relationship Id="rId1" Type="http://schemas.openxmlformats.org/officeDocument/2006/relationships/video" Target="https://www.youtube.com/embed/LB9FYAo7SJU?start=61&amp;feature=oembe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video" Target="https://www.youtube.com/embed/dAQS4aZzk1E?feature=oembed" TargetMode="Externa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6.xml"/><Relationship Id="rId1" Type="http://schemas.openxmlformats.org/officeDocument/2006/relationships/video" Target="https://www.youtube.com/embed/ZX2q-qr3dTE?feature=oembed" TargetMode="Externa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6.xml"/><Relationship Id="rId1" Type="http://schemas.openxmlformats.org/officeDocument/2006/relationships/video" Target="https://www.youtube.com/embed/rdayl3wKiU4?feature=oembed"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6.xml"/><Relationship Id="rId1" Type="http://schemas.openxmlformats.org/officeDocument/2006/relationships/video" Target="https://www.youtube.com/embed/b0w1rmBPTT4?feature=oembed"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video" Target="https://www.youtube.com/embed/ZUUfdP87Ssg?feature=oembed" TargetMode="Externa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video" Target="https://www.youtube.com/embed/I_xh-bkiv_c?feature=oembed" TargetMode="Externa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video" Target="https://www.youtube.com/embed/GF78ZhE5Fy8?feature=oembed" TargetMode="Externa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6.xml"/><Relationship Id="rId1" Type="http://schemas.openxmlformats.org/officeDocument/2006/relationships/video" Target="https://www.youtube.com/embed/QqHf3NdePAg?feature=oembed"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6.xml"/><Relationship Id="rId1" Type="http://schemas.openxmlformats.org/officeDocument/2006/relationships/video" Target="https://www.youtube.com/embed/JmQIaOp4vKs?feature=oembe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6.xml"/><Relationship Id="rId1" Type="http://schemas.openxmlformats.org/officeDocument/2006/relationships/video" Target="https://www.youtube.com/embed/E4s8T1JVZMA?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6.xml"/><Relationship Id="rId1" Type="http://schemas.openxmlformats.org/officeDocument/2006/relationships/video" Target="https://www.youtube.com/embed/FS560TYaGvU?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6.xml"/><Relationship Id="rId1" Type="http://schemas.openxmlformats.org/officeDocument/2006/relationships/video" Target="https://www.youtube.com/embed/F6QMU3KD7zw?feature=oembe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6.xml"/><Relationship Id="rId1" Type="http://schemas.openxmlformats.org/officeDocument/2006/relationships/video" Target="https://www.youtube.com/embed/LfD7SBlMCWg?feature=oembed"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6.xml"/><Relationship Id="rId1" Type="http://schemas.openxmlformats.org/officeDocument/2006/relationships/video" Target="https://www.youtube.com/embed/inqWoakkiTc?feature=oembed"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video" Target="https://www.youtube.com/embed/0dV1Bwe2v6c?feature=oembed"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6.xml"/><Relationship Id="rId1" Type="http://schemas.openxmlformats.org/officeDocument/2006/relationships/video" Target="https://www.youtube.com/embed/EqnDH1yes2I?feature=oemb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6.xml"/><Relationship Id="rId1" Type="http://schemas.openxmlformats.org/officeDocument/2006/relationships/video" Target="https://www.youtube.com/embed/LajvidhBK2Y?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https://www.youtube.com/embed/fJfTDc3WzQ8?feature=oembed" TargetMode="External"/><Relationship Id="rId1" Type="http://schemas.openxmlformats.org/officeDocument/2006/relationships/video" Target="https://www.youtube.com/embed/WWSCd7Bouic?feature=oembed" TargetMode="External"/><Relationship Id="rId5" Type="http://schemas.openxmlformats.org/officeDocument/2006/relationships/image" Target="../media/image40.jpeg"/><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ru.wikipedia.org/wiki/%D0%9D%D0%B5%D0%B9%D1%82%D1%80%D0%BE%D1%84%D0%B8%D0%BB%D1%8B" TargetMode="External"/><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6.xml"/><Relationship Id="rId1" Type="http://schemas.openxmlformats.org/officeDocument/2006/relationships/video" Target="https://www.youtube.com/embed/lDC9DPot_2o?feature=oembe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6.xml"/><Relationship Id="rId1" Type="http://schemas.openxmlformats.org/officeDocument/2006/relationships/video" Target="https://www.youtube.com/embed/fUS4gLTwxkc?feature=oemb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6.xml"/><Relationship Id="rId1" Type="http://schemas.openxmlformats.org/officeDocument/2006/relationships/video" Target="https://www.youtube.com/embed/V0_4nhmlJ84?feature=oembe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6.xml"/><Relationship Id="rId1" Type="http://schemas.openxmlformats.org/officeDocument/2006/relationships/video" Target="https://www.youtube.com/embed/FQWJuYqxT-o?feature=oembed"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routledge.com/Cell-Mechanics-From-Single-Scale-Based-Models-to-Multiscale-Modeling/Chauviere-Preziosi-Verdier/p/book/9780367384524" TargetMode="External"/><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6.xml"/><Relationship Id="rId1" Type="http://schemas.openxmlformats.org/officeDocument/2006/relationships/video" Target="https://www.youtube.com/embed/yDagBVt1jiU?feature=oembed"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6.xml"/><Relationship Id="rId1" Type="http://schemas.openxmlformats.org/officeDocument/2006/relationships/video" Target="https://www.youtube.com/embed/UHUXRyCY7LM?feature=oembed" TargetMode="External"/><Relationship Id="rId4" Type="http://schemas.openxmlformats.org/officeDocument/2006/relationships/image" Target="../media/image56.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https://www.youtube.com/embed/hAX7rU0774s?feature=oembed" TargetMode="External"/><Relationship Id="rId1" Type="http://schemas.openxmlformats.org/officeDocument/2006/relationships/video" Target="https://www.youtube.com/embed/n-V4rfT-eOE?feature=oembed" TargetMode="External"/><Relationship Id="rId5" Type="http://schemas.openxmlformats.org/officeDocument/2006/relationships/image" Target="../media/image58.jpeg"/><Relationship Id="rId4" Type="http://schemas.openxmlformats.org/officeDocument/2006/relationships/image" Target="../media/image57.jpeg"/></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6.xml"/><Relationship Id="rId1" Type="http://schemas.openxmlformats.org/officeDocument/2006/relationships/video" Target="https://www.youtube.com/embed/USX87zGd45Y?start=1527&amp;feature=oembed"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cambridge.org/ru/academic/subjects/physics/biological-physics-and-soft-matter-physics/mechanics-cell-2nd-edition?format=HB&amp;isbn=9780521113762" TargetMode="External"/><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6.xml"/><Relationship Id="rId1" Type="http://schemas.openxmlformats.org/officeDocument/2006/relationships/video" Target="https://www.youtube.com/embed/gpjcW-ltOFo?feature=oembed"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6.xml"/><Relationship Id="rId1" Type="http://schemas.openxmlformats.org/officeDocument/2006/relationships/video" Target="https://www.youtube.com/embed/35qu7KRmjcM?feature=oembed"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routledge.com/Introduction-to-Cell-Mechanics-and-Mechanobiology/Jacobs-Huang-Kwon/p/book/9780815344254" TargetMode="External"/><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elsevier.com/books/cell-mechanics/wang/978-0-12-370500-6" TargetMode="External"/><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cambridge.org/core/books/cellular-mechanotransduction/35F78F67A3C5B6E90AE8DFA930C56054" TargetMode="Externa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26225" y="2996952"/>
            <a:ext cx="4533671" cy="3177380"/>
          </a:xfrm>
        </p:spPr>
        <p:txBody>
          <a:bodyPr rtlCol="0">
            <a:noAutofit/>
          </a:bodyPr>
          <a:lstStyle/>
          <a:p>
            <a:pPr rtl="0"/>
            <a:r>
              <a:rPr lang="ru-RU" sz="4800" dirty="0"/>
              <a:t>Механические свойства живых клеток и клеточных органелл. </a:t>
            </a:r>
          </a:p>
        </p:txBody>
      </p:sp>
      <p:sp>
        <p:nvSpPr>
          <p:cNvPr id="3" name="Подзаголовок 2"/>
          <p:cNvSpPr>
            <a:spLocks noGrp="1"/>
          </p:cNvSpPr>
          <p:nvPr>
            <p:ph type="subTitle" idx="1"/>
          </p:nvPr>
        </p:nvSpPr>
        <p:spPr>
          <a:xfrm>
            <a:off x="626225" y="6093296"/>
            <a:ext cx="4098175" cy="685800"/>
          </a:xfrm>
        </p:spPr>
        <p:txBody>
          <a:bodyPr rtlCol="0"/>
          <a:lstStyle/>
          <a:p>
            <a:pPr rtl="0"/>
            <a:r>
              <a:rPr lang="ru-RU" dirty="0"/>
              <a:t>ТЕМА 3.1.1</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3F6E1D-9F0A-4455-8FEF-C141C0369C90}"/>
              </a:ext>
            </a:extLst>
          </p:cNvPr>
          <p:cNvSpPr>
            <a:spLocks noGrp="1"/>
          </p:cNvSpPr>
          <p:nvPr>
            <p:ph type="title"/>
          </p:nvPr>
        </p:nvSpPr>
        <p:spPr/>
        <p:txBody>
          <a:bodyPr/>
          <a:lstStyle/>
          <a:p>
            <a:r>
              <a:rPr lang="ru-RU" dirty="0"/>
              <a:t>1.2 Роль клеточной механики в биологической функции</a:t>
            </a:r>
          </a:p>
        </p:txBody>
      </p:sp>
      <p:sp>
        <p:nvSpPr>
          <p:cNvPr id="4" name="TextBox 3">
            <a:extLst>
              <a:ext uri="{FF2B5EF4-FFF2-40B4-BE49-F238E27FC236}">
                <a16:creationId xmlns:a16="http://schemas.microsoft.com/office/drawing/2014/main" id="{12EF5710-9093-431A-B699-698B106D3F95}"/>
              </a:ext>
            </a:extLst>
          </p:cNvPr>
          <p:cNvSpPr txBox="1"/>
          <p:nvPr/>
        </p:nvSpPr>
        <p:spPr>
          <a:xfrm>
            <a:off x="4439816" y="2852936"/>
            <a:ext cx="4798458" cy="1200329"/>
          </a:xfrm>
          <a:prstGeom prst="rect">
            <a:avLst/>
          </a:prstGeom>
          <a:noFill/>
        </p:spPr>
        <p:txBody>
          <a:bodyPr wrap="square">
            <a:spAutoFit/>
          </a:bodyPr>
          <a:lstStyle/>
          <a:p>
            <a:pPr marL="285750" indent="-285750">
              <a:buFont typeface="Arial" panose="020B0604020202020204" pitchFamily="34" charset="0"/>
              <a:buChar char="•"/>
            </a:pPr>
            <a:r>
              <a:rPr lang="fy-NL" sz="1800" dirty="0">
                <a:solidFill>
                  <a:srgbClr val="000000"/>
                </a:solidFill>
                <a:effectLst/>
                <a:ea typeface="Microsoft Sans Serif" panose="020B0604020202020204" pitchFamily="34" charset="0"/>
              </a:rPr>
              <a:t>Поддержание формы клеток</a:t>
            </a:r>
            <a:endParaRPr lang="ru-RU" sz="1800" dirty="0">
              <a:solidFill>
                <a:srgbClr val="000000"/>
              </a:solidFill>
              <a:effectLst/>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ea typeface="Microsoft Sans Serif" panose="020B0604020202020204" pitchFamily="34" charset="0"/>
              </a:rPr>
              <a:t>Миграция клеток</a:t>
            </a:r>
            <a:endParaRPr lang="ru-RU" dirty="0">
              <a:solidFill>
                <a:srgbClr val="000000"/>
              </a:solidFill>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ea typeface="Microsoft Sans Serif" panose="020B0604020202020204" pitchFamily="34" charset="0"/>
              </a:rPr>
              <a:t>Механосенсорн</a:t>
            </a:r>
            <a:r>
              <a:rPr lang="ru-RU" sz="1800" dirty="0">
                <a:solidFill>
                  <a:srgbClr val="000000"/>
                </a:solidFill>
                <a:effectLst/>
                <a:ea typeface="Microsoft Sans Serif" panose="020B0604020202020204" pitchFamily="34" charset="0"/>
              </a:rPr>
              <a:t>ая функция</a:t>
            </a:r>
          </a:p>
          <a:p>
            <a:pPr marL="285750" indent="-285750">
              <a:buFont typeface="Arial" panose="020B0604020202020204" pitchFamily="34" charset="0"/>
              <a:buChar char="•"/>
            </a:pPr>
            <a:r>
              <a:rPr lang="ru-RU" dirty="0"/>
              <a:t>Стрессовые реакции</a:t>
            </a:r>
          </a:p>
        </p:txBody>
      </p:sp>
      <p:pic>
        <p:nvPicPr>
          <p:cNvPr id="7170" name="Picture 2" descr="On the cover: Mechanobiology involves the integration of mechanics, represented by&#10;gray gears, and cellular structures such as the cytoskeleton, represented by yellow,&#10;magenta, and blue fibers. For an example of this integration during the process of&#10;durotaxis, see the review in this issue by Shellard and Mayor (pp. 227–239). Cover&#10;image created by Roberto Mayor.">
            <a:extLst>
              <a:ext uri="{FF2B5EF4-FFF2-40B4-BE49-F238E27FC236}">
                <a16:creationId xmlns:a16="http://schemas.microsoft.com/office/drawing/2014/main" id="{2C83D751-1170-4EA9-9345-BB416000B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700808"/>
            <a:ext cx="3744416" cy="48663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A747BA-15AF-4560-B343-268DC35836CE}"/>
              </a:ext>
            </a:extLst>
          </p:cNvPr>
          <p:cNvSpPr txBox="1"/>
          <p:nvPr/>
        </p:nvSpPr>
        <p:spPr>
          <a:xfrm>
            <a:off x="47328" y="6567197"/>
            <a:ext cx="6094602" cy="246221"/>
          </a:xfrm>
          <a:prstGeom prst="rect">
            <a:avLst/>
          </a:prstGeom>
          <a:noFill/>
        </p:spPr>
        <p:txBody>
          <a:bodyPr wrap="square">
            <a:spAutoFit/>
          </a:bodyPr>
          <a:lstStyle/>
          <a:p>
            <a:r>
              <a:rPr lang="ru-RU" sz="1000" dirty="0">
                <a:hlinkClick r:id="rId3"/>
              </a:rPr>
              <a:t>https://www.cell.com/developmental-cell/issue?pii=S1534-5807%2820%29X0003-7#</a:t>
            </a:r>
            <a:endParaRPr lang="ru-RU" sz="1000" dirty="0"/>
          </a:p>
        </p:txBody>
      </p:sp>
    </p:spTree>
    <p:extLst>
      <p:ext uri="{BB962C8B-B14F-4D97-AF65-F5344CB8AC3E}">
        <p14:creationId xmlns:p14="http://schemas.microsoft.com/office/powerpoint/2010/main" val="46517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4043A4-810B-47F1-8CCD-358838ECCC8C}"/>
              </a:ext>
            </a:extLst>
          </p:cNvPr>
          <p:cNvSpPr>
            <a:spLocks noGrp="1"/>
          </p:cNvSpPr>
          <p:nvPr>
            <p:ph type="title"/>
          </p:nvPr>
        </p:nvSpPr>
        <p:spPr/>
        <p:txBody>
          <a:bodyPr/>
          <a:lstStyle/>
          <a:p>
            <a:r>
              <a:rPr lang="ru-RU" dirty="0"/>
              <a:t>Общие черты</a:t>
            </a:r>
          </a:p>
        </p:txBody>
      </p:sp>
      <p:sp>
        <p:nvSpPr>
          <p:cNvPr id="6" name="TextBox 5">
            <a:extLst>
              <a:ext uri="{FF2B5EF4-FFF2-40B4-BE49-F238E27FC236}">
                <a16:creationId xmlns:a16="http://schemas.microsoft.com/office/drawing/2014/main" id="{A3565751-5DA3-4736-852D-F1EC90EAD33D}"/>
              </a:ext>
            </a:extLst>
          </p:cNvPr>
          <p:cNvSpPr txBox="1"/>
          <p:nvPr/>
        </p:nvSpPr>
        <p:spPr>
          <a:xfrm>
            <a:off x="551384" y="1700808"/>
            <a:ext cx="11521280" cy="2585323"/>
          </a:xfrm>
          <a:prstGeom prst="rect">
            <a:avLst/>
          </a:prstGeom>
          <a:noFill/>
        </p:spPr>
        <p:txBody>
          <a:bodyPr wrap="square">
            <a:spAutoFit/>
          </a:bodyPr>
          <a:lstStyle/>
          <a:p>
            <a:r>
              <a:rPr lang="ru-RU" dirty="0"/>
              <a:t> Общие черты, присущие всем мягким стекловидным материалам:</a:t>
            </a:r>
          </a:p>
          <a:p>
            <a:endParaRPr lang="ru-RU" dirty="0"/>
          </a:p>
          <a:p>
            <a:pPr marL="285750" indent="-285750">
              <a:buFont typeface="Arial" panose="020B0604020202020204" pitchFamily="34" charset="0"/>
              <a:buChar char="•"/>
            </a:pPr>
            <a:r>
              <a:rPr lang="ru-RU" dirty="0"/>
              <a:t>каждый из них состоит из дискретных, многочисленных элементов, объединенных друг с другом посредством слабых взаимодействий. </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эти материалы существуют далеко от термодинамического равновесия и имеют микроструктурную геометрию, которая по своей природе неупорядочена и метастабильна. </a:t>
            </a:r>
          </a:p>
          <a:p>
            <a:endParaRPr lang="ru-RU" dirty="0"/>
          </a:p>
          <a:p>
            <a:r>
              <a:rPr lang="ru-RU" dirty="0"/>
              <a:t>Цитоскелет живых клеток разделяет все эти черты.</a:t>
            </a:r>
          </a:p>
        </p:txBody>
      </p:sp>
    </p:spTree>
    <p:extLst>
      <p:ext uri="{BB962C8B-B14F-4D97-AF65-F5344CB8AC3E}">
        <p14:creationId xmlns:p14="http://schemas.microsoft.com/office/powerpoint/2010/main" val="75499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E073B1-DCFE-4CAE-873C-9E739D1B79BB}"/>
              </a:ext>
            </a:extLst>
          </p:cNvPr>
          <p:cNvSpPr>
            <a:spLocks noGrp="1"/>
          </p:cNvSpPr>
          <p:nvPr>
            <p:ph type="title"/>
          </p:nvPr>
        </p:nvSpPr>
        <p:spPr/>
        <p:txBody>
          <a:bodyPr/>
          <a:lstStyle/>
          <a:p>
            <a:r>
              <a:rPr lang="ru-RU" dirty="0"/>
              <a:t>Теория Соллича о </a:t>
            </a:r>
            <a:r>
              <a:rPr lang="en-US" dirty="0"/>
              <a:t>SGM</a:t>
            </a:r>
            <a:endParaRPr lang="ru-RU" dirty="0"/>
          </a:p>
        </p:txBody>
      </p:sp>
      <p:sp>
        <p:nvSpPr>
          <p:cNvPr id="6" name="TextBox 5">
            <a:extLst>
              <a:ext uri="{FF2B5EF4-FFF2-40B4-BE49-F238E27FC236}">
                <a16:creationId xmlns:a16="http://schemas.microsoft.com/office/drawing/2014/main" id="{2FBE403B-A466-4C76-89E4-AFD64D3E75CB}"/>
              </a:ext>
            </a:extLst>
          </p:cNvPr>
          <p:cNvSpPr txBox="1"/>
          <p:nvPr/>
        </p:nvSpPr>
        <p:spPr>
          <a:xfrm>
            <a:off x="551384" y="1700808"/>
            <a:ext cx="11377264" cy="646331"/>
          </a:xfrm>
          <a:prstGeom prst="rect">
            <a:avLst/>
          </a:prstGeom>
          <a:noFill/>
        </p:spPr>
        <p:txBody>
          <a:bodyPr wrap="square">
            <a:spAutoFit/>
          </a:bodyPr>
          <a:lstStyle/>
          <a:p>
            <a:r>
              <a:rPr lang="ru-RU" dirty="0"/>
              <a:t>Соллич разработал теорию реологии мягкого стекловидного тела (SGR), взяв за основу более раннюю работу Бушо </a:t>
            </a:r>
            <a:r>
              <a:rPr lang="en-US" dirty="0"/>
              <a:t>[112]</a:t>
            </a:r>
            <a:endParaRPr lang="ru-RU" dirty="0"/>
          </a:p>
        </p:txBody>
      </p:sp>
      <p:sp>
        <p:nvSpPr>
          <p:cNvPr id="10" name="TextBox 9">
            <a:extLst>
              <a:ext uri="{FF2B5EF4-FFF2-40B4-BE49-F238E27FC236}">
                <a16:creationId xmlns:a16="http://schemas.microsoft.com/office/drawing/2014/main" id="{BB7D114A-D2A0-4B20-906F-5FA6B5D50862}"/>
              </a:ext>
            </a:extLst>
          </p:cNvPr>
          <p:cNvSpPr txBox="1"/>
          <p:nvPr/>
        </p:nvSpPr>
        <p:spPr>
          <a:xfrm>
            <a:off x="3503712" y="2492896"/>
            <a:ext cx="8424935" cy="3139321"/>
          </a:xfrm>
          <a:prstGeom prst="rect">
            <a:avLst/>
          </a:prstGeom>
          <a:noFill/>
        </p:spPr>
        <p:txBody>
          <a:bodyPr wrap="square">
            <a:spAutoFit/>
          </a:bodyPr>
          <a:lstStyle/>
          <a:p>
            <a:r>
              <a:rPr lang="ru-RU" dirty="0"/>
              <a:t>Теория SGR считает, что каждый отдельный элемент матрицы существует в энергетическом ландшафте, содержащем множество колодцев или ловушек разной глубины E . Эти ловушки образуются при взаимодействии элемента с соседними элементами. </a:t>
            </a:r>
            <a:endParaRPr lang="en-US" dirty="0"/>
          </a:p>
          <a:p>
            <a:endParaRPr lang="en-US" dirty="0"/>
          </a:p>
          <a:p>
            <a:r>
              <a:rPr lang="ru-RU" dirty="0"/>
              <a:t>В случае с живыми клетками эти ловушки можно правдоподобно считать образованными энергиями связывания между соседними элементами цитоскелета, включая, помимо прочего, поперечные связи между </a:t>
            </a:r>
            <a:r>
              <a:rPr lang="ru-RU" dirty="0" err="1"/>
              <a:t>актиновыми</a:t>
            </a:r>
            <a:r>
              <a:rPr lang="ru-RU" dirty="0"/>
              <a:t> </a:t>
            </a:r>
            <a:r>
              <a:rPr lang="ru-RU" dirty="0" err="1"/>
              <a:t>филаментами</a:t>
            </a:r>
            <a:r>
              <a:rPr lang="ru-RU" dirty="0"/>
              <a:t>, поперечные мостики между актином и миозином, гидрофильные взаимодействия между различными белками, эффекты заряда. , или простые стерические ограничения.</a:t>
            </a:r>
          </a:p>
        </p:txBody>
      </p:sp>
      <p:pic>
        <p:nvPicPr>
          <p:cNvPr id="11" name="Picutre 36">
            <a:extLst>
              <a:ext uri="{FF2B5EF4-FFF2-40B4-BE49-F238E27FC236}">
                <a16:creationId xmlns:a16="http://schemas.microsoft.com/office/drawing/2014/main" id="{66A7E7C3-6BF8-409F-A50C-2FE994D9F06E}"/>
              </a:ext>
            </a:extLst>
          </p:cNvPr>
          <p:cNvPicPr/>
          <p:nvPr/>
        </p:nvPicPr>
        <p:blipFill>
          <a:blip r:embed="rId2"/>
          <a:stretch/>
        </p:blipFill>
        <p:spPr>
          <a:xfrm>
            <a:off x="251136" y="2782670"/>
            <a:ext cx="3024336" cy="3456384"/>
          </a:xfrm>
          <a:prstGeom prst="rect">
            <a:avLst/>
          </a:prstGeom>
        </p:spPr>
      </p:pic>
    </p:spTree>
    <p:extLst>
      <p:ext uri="{BB962C8B-B14F-4D97-AF65-F5344CB8AC3E}">
        <p14:creationId xmlns:p14="http://schemas.microsoft.com/office/powerpoint/2010/main" val="418779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1C5CBE-60A2-4ADD-B74E-B918F961988A}"/>
              </a:ext>
            </a:extLst>
          </p:cNvPr>
          <p:cNvSpPr>
            <a:spLocks noGrp="1"/>
          </p:cNvSpPr>
          <p:nvPr>
            <p:ph type="title"/>
          </p:nvPr>
        </p:nvSpPr>
        <p:spPr/>
        <p:txBody>
          <a:bodyPr/>
          <a:lstStyle/>
          <a:p>
            <a:r>
              <a:rPr lang="ru-RU" dirty="0"/>
              <a:t>Эффективная температура</a:t>
            </a:r>
          </a:p>
        </p:txBody>
      </p:sp>
      <p:sp>
        <p:nvSpPr>
          <p:cNvPr id="6" name="TextBox 5">
            <a:extLst>
              <a:ext uri="{FF2B5EF4-FFF2-40B4-BE49-F238E27FC236}">
                <a16:creationId xmlns:a16="http://schemas.microsoft.com/office/drawing/2014/main" id="{158FA6A2-6655-42DE-A6A8-4717CE1C1145}"/>
              </a:ext>
            </a:extLst>
          </p:cNvPr>
          <p:cNvSpPr txBox="1"/>
          <p:nvPr/>
        </p:nvSpPr>
        <p:spPr>
          <a:xfrm>
            <a:off x="407368" y="1772816"/>
            <a:ext cx="11593288" cy="2308324"/>
          </a:xfrm>
          <a:prstGeom prst="rect">
            <a:avLst/>
          </a:prstGeom>
          <a:noFill/>
        </p:spPr>
        <p:txBody>
          <a:bodyPr wrap="square">
            <a:spAutoFit/>
          </a:bodyPr>
          <a:lstStyle/>
          <a:p>
            <a:r>
              <a:rPr lang="ru-RU" dirty="0"/>
              <a:t>В теории стекол Бушо элемент может вырваться из своего энергетического колодца и упасть в другой близлежащий колодец; такие прыжки активируются случайными флуктуациями, вызванными тепловым воздействием. В отличие от теории Бушо, в теории мягких стеклообразных материалов Соллича каждая энергетическая яма рассматривается как настолько глубокая, что маловероятно, что элементы вырвутся из ямы только за счет тепловых флуктуаций. Вместо этого элементы представляются взволнованными или расталкиваемыми их взаимными взаимодействиями с соседними элементами </a:t>
            </a:r>
            <a:r>
              <a:rPr lang="en-US" dirty="0"/>
              <a:t>[110]</a:t>
            </a:r>
            <a:r>
              <a:rPr lang="ru-RU" dirty="0"/>
              <a:t>. Четкое представление об источнике нетеплового возбуждения еще предстоит определить, но тем не менее это возбуждение может быть представлено эффективной температурой или уровнем шума x.</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5DD9F52-52CE-482C-BDD0-BCE765163CA2}"/>
                  </a:ext>
                </a:extLst>
              </p:cNvPr>
              <p:cNvSpPr txBox="1"/>
              <p:nvPr/>
            </p:nvSpPr>
            <p:spPr>
              <a:xfrm>
                <a:off x="407368" y="4300468"/>
                <a:ext cx="11593288" cy="2434000"/>
              </a:xfrm>
              <a:prstGeom prst="rect">
                <a:avLst/>
              </a:prstGeom>
              <a:noFill/>
            </p:spPr>
            <p:txBody>
              <a:bodyPr wrap="square">
                <a:spAutoFit/>
              </a:bodyPr>
              <a:lstStyle/>
              <a:p>
                <a:r>
                  <a:rPr lang="ru-RU" dirty="0"/>
                  <a:t>Эффективная шумовая температура x является температурой в той мере, в какой скорость, с которой элементы могут выпрыгнуть из ловушки, принимает форму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num>
                          <m:den>
                            <m:r>
                              <a:rPr lang="en-US" b="0" i="1" smtClean="0">
                                <a:latin typeface="Cambria Math" panose="02040503050406030204" pitchFamily="18" charset="0"/>
                              </a:rPr>
                              <m:t>𝑥</m:t>
                            </m:r>
                          </m:den>
                        </m:f>
                      </m:sup>
                    </m:sSup>
                  </m:oMath>
                </a14:m>
                <a:r>
                  <a:rPr lang="ru-RU" dirty="0"/>
                  <a:t>, где </a:t>
                </a:r>
                <a:r>
                  <a:rPr lang="ru-RU" i="1" dirty="0">
                    <a:latin typeface="Cambria Math" panose="02040503050406030204" pitchFamily="18" charset="0"/>
                    <a:ea typeface="Cambria Math" panose="02040503050406030204" pitchFamily="18" charset="0"/>
                  </a:rPr>
                  <a:t>x</a:t>
                </a:r>
                <a:r>
                  <a:rPr lang="ru-RU" dirty="0"/>
                  <a:t> занимает обычное положение тепловой энергии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𝑇</m:t>
                    </m:r>
                  </m:oMath>
                </a14:m>
                <a:r>
                  <a:rPr lang="ru-RU" dirty="0"/>
                  <a:t> в известная экспонента Больцмана. По аналогии, </a:t>
                </a:r>
                <a:r>
                  <a:rPr lang="ru-RU" i="1" dirty="0">
                    <a:latin typeface="Cambria Math" panose="02040503050406030204" pitchFamily="18" charset="0"/>
                    <a:ea typeface="Cambria Math" panose="02040503050406030204" pitchFamily="18" charset="0"/>
                  </a:rPr>
                  <a:t>x</a:t>
                </a:r>
                <a:r>
                  <a:rPr lang="ru-RU" dirty="0"/>
                  <a:t> был интерпретирован </a:t>
                </a:r>
                <a:r>
                  <a:rPr lang="ru-RU" dirty="0" err="1"/>
                  <a:t>Солличем</a:t>
                </a:r>
                <a:r>
                  <a:rPr lang="ru-RU" dirty="0"/>
                  <a:t> как отражение столкновения элементов неопознанного, но нетеплового происхождения. Представляется интересным вопрос, может ли неопределенность, связанная с </a:t>
                </a:r>
                <a:r>
                  <a:rPr lang="ru-RU" i="1" dirty="0">
                    <a:latin typeface="Cambria Math" panose="02040503050406030204" pitchFamily="18" charset="0"/>
                    <a:ea typeface="Cambria Math" panose="02040503050406030204" pitchFamily="18" charset="0"/>
                  </a:rPr>
                  <a:t>x</a:t>
                </a:r>
                <a:r>
                  <a:rPr lang="ru-RU" dirty="0"/>
                  <a:t> , быть разрешена в случае живых клеток (в отличие от инертных материалов, для которых первоначально была разработана теория SGR) с помощью очевидного и готового источника нетепловой энергии, а именно тех белков, которые через циклические конформационные изменения и, таким образом, взбалтывать матрицу механизмами, которые зависят </a:t>
                </a:r>
              </a:p>
            </p:txBody>
          </p:sp>
        </mc:Choice>
        <mc:Fallback>
          <p:sp>
            <p:nvSpPr>
              <p:cNvPr id="10" name="TextBox 9">
                <a:extLst>
                  <a:ext uri="{FF2B5EF4-FFF2-40B4-BE49-F238E27FC236}">
                    <a16:creationId xmlns:a16="http://schemas.microsoft.com/office/drawing/2014/main" id="{05DD9F52-52CE-482C-BDD0-BCE765163CA2}"/>
                  </a:ext>
                </a:extLst>
              </p:cNvPr>
              <p:cNvSpPr txBox="1">
                <a:spLocks noRot="1" noChangeAspect="1" noMove="1" noResize="1" noEditPoints="1" noAdjustHandles="1" noChangeArrowheads="1" noChangeShapeType="1" noTextEdit="1"/>
              </p:cNvSpPr>
              <p:nvPr/>
            </p:nvSpPr>
            <p:spPr>
              <a:xfrm>
                <a:off x="407368" y="4300468"/>
                <a:ext cx="11593288" cy="2434000"/>
              </a:xfrm>
              <a:prstGeom prst="rect">
                <a:avLst/>
              </a:prstGeom>
              <a:blipFill>
                <a:blip r:embed="rId2"/>
                <a:stretch>
                  <a:fillRect l="-473" t="-1250" r="-736" b="-2500"/>
                </a:stretch>
              </a:blipFill>
            </p:spPr>
            <p:txBody>
              <a:bodyPr/>
              <a:lstStyle/>
              <a:p>
                <a:r>
                  <a:rPr lang="ru-RU">
                    <a:noFill/>
                  </a:rPr>
                  <a:t> </a:t>
                </a:r>
              </a:p>
            </p:txBody>
          </p:sp>
        </mc:Fallback>
      </mc:AlternateContent>
    </p:spTree>
    <p:extLst>
      <p:ext uri="{BB962C8B-B14F-4D97-AF65-F5344CB8AC3E}">
        <p14:creationId xmlns:p14="http://schemas.microsoft.com/office/powerpoint/2010/main" val="292172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C32BA5-C043-4C25-BBE7-EDBAD3EFB1A4}"/>
              </a:ext>
            </a:extLst>
          </p:cNvPr>
          <p:cNvSpPr>
            <a:spLocks noGrp="1"/>
          </p:cNvSpPr>
          <p:nvPr>
            <p:ph type="title"/>
          </p:nvPr>
        </p:nvSpPr>
        <p:spPr/>
        <p:txBody>
          <a:bodyPr/>
          <a:lstStyle/>
          <a:p>
            <a:r>
              <a:rPr lang="ru-RU" dirty="0"/>
              <a:t>Эффективная температура</a:t>
            </a:r>
          </a:p>
        </p:txBody>
      </p:sp>
      <p:sp>
        <p:nvSpPr>
          <p:cNvPr id="6" name="TextBox 5">
            <a:extLst>
              <a:ext uri="{FF2B5EF4-FFF2-40B4-BE49-F238E27FC236}">
                <a16:creationId xmlns:a16="http://schemas.microsoft.com/office/drawing/2014/main" id="{E0508420-E2DA-4C91-9BE6-00FDC99BB0DC}"/>
              </a:ext>
            </a:extLst>
          </p:cNvPr>
          <p:cNvSpPr txBox="1"/>
          <p:nvPr/>
        </p:nvSpPr>
        <p:spPr>
          <a:xfrm>
            <a:off x="551384" y="1628800"/>
            <a:ext cx="11017224" cy="3693319"/>
          </a:xfrm>
          <a:prstGeom prst="rect">
            <a:avLst/>
          </a:prstGeom>
          <a:noFill/>
        </p:spPr>
        <p:txBody>
          <a:bodyPr wrap="square">
            <a:spAutoFit/>
          </a:bodyPr>
          <a:lstStyle/>
          <a:p>
            <a:r>
              <a:rPr lang="ru-RU" dirty="0"/>
              <a:t>Соллич интерпретирует E как глубину энергетической ямы, но с этой интерпретацией возникают трудности. В теории SGR полная энергия не является сохраняющейся величиной даже в случае нулевой деформации, а энергетический ландшафт не имеет пространственного измерения, что исключает явное вычисление микроструктурных перестроек. Такие микроструктурные перестройки в виде реорганизации цитоскелета при клеточном делении, ползании или процессах внутриклеточного транспорта представляют фундаментальный интерес в клеточной биологии. Теорема о флуктуациях-диссипации подразумевает глубокую связь между диссипативными явлениями, отражаемыми в измеренных значениях G' во время колебательного воздействия, и временной эволюцией среднеквадратичного отклонения (СКО) или флуктуаций свободных частиц в среде, не подвергающихся принуждению. </a:t>
            </a:r>
          </a:p>
          <a:p>
            <a:endParaRPr lang="ru-RU" dirty="0"/>
          </a:p>
          <a:p>
            <a:r>
              <a:rPr lang="ru-RU" dirty="0"/>
              <a:t>Эксперименты выявили поведение </a:t>
            </a:r>
            <a:r>
              <a:rPr lang="en-US" dirty="0"/>
              <a:t>SGR</a:t>
            </a:r>
            <a:r>
              <a:rPr lang="ru-RU" dirty="0"/>
              <a:t>, которое находится где-то между поведением простой диффузии в гомогенной среде и баллистическим поведением, характерным для кратковременных перемещений </a:t>
            </a:r>
            <a:r>
              <a:rPr lang="en-US" dirty="0"/>
              <a:t>[113]</a:t>
            </a:r>
            <a:r>
              <a:rPr lang="ru-RU" dirty="0"/>
              <a:t>. Теория SGR также остается открытым вопросом </a:t>
            </a:r>
            <a:r>
              <a:rPr lang="en-US" dirty="0"/>
              <a:t>[114]</a:t>
            </a:r>
            <a:r>
              <a:rPr lang="ru-RU" dirty="0"/>
              <a:t>.</a:t>
            </a:r>
          </a:p>
        </p:txBody>
      </p:sp>
    </p:spTree>
    <p:extLst>
      <p:ext uri="{BB962C8B-B14F-4D97-AF65-F5344CB8AC3E}">
        <p14:creationId xmlns:p14="http://schemas.microsoft.com/office/powerpoint/2010/main" val="232170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13ABCA-5630-4E91-974E-7EC58DBFA13B}"/>
              </a:ext>
            </a:extLst>
          </p:cNvPr>
          <p:cNvSpPr>
            <a:spLocks noGrp="1"/>
          </p:cNvSpPr>
          <p:nvPr>
            <p:ph type="title"/>
          </p:nvPr>
        </p:nvSpPr>
        <p:spPr/>
        <p:txBody>
          <a:bodyPr/>
          <a:lstStyle/>
          <a:p>
            <a:r>
              <a:rPr lang="ru-RU" dirty="0"/>
              <a:t>Биологические выводы из теории SGR</a:t>
            </a:r>
          </a:p>
        </p:txBody>
      </p:sp>
      <p:sp>
        <p:nvSpPr>
          <p:cNvPr id="6" name="TextBox 5">
            <a:extLst>
              <a:ext uri="{FF2B5EF4-FFF2-40B4-BE49-F238E27FC236}">
                <a16:creationId xmlns:a16="http://schemas.microsoft.com/office/drawing/2014/main" id="{2B675AFF-6AF2-4B6D-AE7A-F64D9F82A53F}"/>
              </a:ext>
            </a:extLst>
          </p:cNvPr>
          <p:cNvSpPr txBox="1"/>
          <p:nvPr/>
        </p:nvSpPr>
        <p:spPr>
          <a:xfrm>
            <a:off x="407368" y="1988840"/>
            <a:ext cx="11377264" cy="4247317"/>
          </a:xfrm>
          <a:prstGeom prst="rect">
            <a:avLst/>
          </a:prstGeom>
          <a:noFill/>
        </p:spPr>
        <p:txBody>
          <a:bodyPr wrap="square">
            <a:spAutoFit/>
          </a:bodyPr>
          <a:lstStyle/>
          <a:p>
            <a:r>
              <a:rPr lang="ru-RU" dirty="0"/>
              <a:t>Функция гладких мышц заключается в поддержании формы и/или тонуса полых органов </a:t>
            </a:r>
            <a:r>
              <a:rPr lang="en-US" dirty="0"/>
              <a:t>[115]</a:t>
            </a:r>
            <a:r>
              <a:rPr lang="ru-RU" dirty="0"/>
              <a:t>. Как правило, гладкие мышцы должны делать это в чрезвычайно широком диапазоне рабочих длин. Две уникальные особенности позволяют гладким мышцам делать это. </a:t>
            </a:r>
            <a:endParaRPr lang="en-US" dirty="0"/>
          </a:p>
          <a:p>
            <a:endParaRPr lang="en-US" dirty="0"/>
          </a:p>
          <a:p>
            <a:r>
              <a:rPr lang="ru-RU" dirty="0"/>
              <a:t>Во-первых, гладкие мышцы могут развивать силу сокращения практически независимо от длины мышцы </a:t>
            </a:r>
            <a:r>
              <a:rPr lang="en-US" dirty="0"/>
              <a:t>[116]</a:t>
            </a:r>
            <a:r>
              <a:rPr lang="ru-RU" dirty="0"/>
              <a:t>. Чтобы достичь этого, цитоскелетная решетка и связанный с ней сократительный аппарат гладких мышц неупорядочены и очень податливы, что совершенно не похоже на упорядоченную и фиксированную структуру поперечнополосатых мышц и довольно узкий диапазон длин, в которых поперечнополосатые мышцы могут создавать заметное напряжение. </a:t>
            </a:r>
            <a:endParaRPr lang="en-US" dirty="0"/>
          </a:p>
          <a:p>
            <a:endParaRPr lang="en-US" dirty="0"/>
          </a:p>
          <a:p>
            <a:r>
              <a:rPr lang="ru-RU" dirty="0"/>
              <a:t>Во-вторых, на пике развития силы гладкая мышца может «запирать» свой сократительный аппарат, то есть снижать скорость цикла актомиозина, тем самым приводя к очень экономичному поддержанию тонуса с точки зрения энергетического метаболизма</a:t>
            </a:r>
            <a:r>
              <a:rPr lang="en-US" dirty="0"/>
              <a:t>[116]</a:t>
            </a:r>
            <a:r>
              <a:rPr lang="ru-RU" dirty="0"/>
              <a:t>. Например, чтобы создать такую же стационарную изометрическую силу, поперечнополосатые мышцы гидролизуют больше АТФ со скоростью в 300 раз выше, чем гладкие мышцы </a:t>
            </a:r>
            <a:r>
              <a:rPr lang="en-US" dirty="0"/>
              <a:t>[115]</a:t>
            </a:r>
            <a:r>
              <a:rPr lang="ru-RU" dirty="0"/>
              <a:t>.</a:t>
            </a:r>
          </a:p>
        </p:txBody>
      </p:sp>
    </p:spTree>
    <p:extLst>
      <p:ext uri="{BB962C8B-B14F-4D97-AF65-F5344CB8AC3E}">
        <p14:creationId xmlns:p14="http://schemas.microsoft.com/office/powerpoint/2010/main" val="102288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44525-0237-4107-8939-D1430B8E2ABC}"/>
              </a:ext>
            </a:extLst>
          </p:cNvPr>
          <p:cNvSpPr>
            <a:spLocks noGrp="1"/>
          </p:cNvSpPr>
          <p:nvPr>
            <p:ph type="title"/>
          </p:nvPr>
        </p:nvSpPr>
        <p:spPr/>
        <p:txBody>
          <a:bodyPr/>
          <a:lstStyle/>
          <a:p>
            <a:r>
              <a:rPr lang="ru-RU" dirty="0"/>
              <a:t>Биологические выводы из теории SGR</a:t>
            </a:r>
          </a:p>
        </p:txBody>
      </p:sp>
      <p:pic>
        <p:nvPicPr>
          <p:cNvPr id="4" name="Рисунок 3">
            <a:extLst>
              <a:ext uri="{FF2B5EF4-FFF2-40B4-BE49-F238E27FC236}">
                <a16:creationId xmlns:a16="http://schemas.microsoft.com/office/drawing/2014/main" id="{DC60B499-18FB-4FC3-917D-67E6B2B0BCFF}"/>
              </a:ext>
            </a:extLst>
          </p:cNvPr>
          <p:cNvPicPr>
            <a:picLocks noChangeAspect="1"/>
          </p:cNvPicPr>
          <p:nvPr/>
        </p:nvPicPr>
        <p:blipFill>
          <a:blip r:embed="rId2"/>
          <a:stretch>
            <a:fillRect/>
          </a:stretch>
        </p:blipFill>
        <p:spPr>
          <a:xfrm>
            <a:off x="119336" y="1734222"/>
            <a:ext cx="5688632" cy="5024558"/>
          </a:xfrm>
          <a:prstGeom prst="rect">
            <a:avLst/>
          </a:prstGeom>
        </p:spPr>
      </p:pic>
      <p:sp>
        <p:nvSpPr>
          <p:cNvPr id="5" name="TextBox 4">
            <a:extLst>
              <a:ext uri="{FF2B5EF4-FFF2-40B4-BE49-F238E27FC236}">
                <a16:creationId xmlns:a16="http://schemas.microsoft.com/office/drawing/2014/main" id="{C59CCECA-8F7B-445D-99E6-FEDF3BE47D18}"/>
              </a:ext>
            </a:extLst>
          </p:cNvPr>
          <p:cNvSpPr txBox="1"/>
          <p:nvPr/>
        </p:nvSpPr>
        <p:spPr>
          <a:xfrm>
            <a:off x="5807968" y="1845844"/>
            <a:ext cx="6408710" cy="4801314"/>
          </a:xfrm>
          <a:prstGeom prst="rect">
            <a:avLst/>
          </a:prstGeom>
          <a:noFill/>
        </p:spPr>
        <p:txBody>
          <a:bodyPr wrap="square" rtlCol="0">
            <a:spAutoFit/>
          </a:bodyPr>
          <a:lstStyle/>
          <a:p>
            <a:r>
              <a:rPr lang="ru-RU" dirty="0"/>
              <a:t>Динамика силы (A), жесткости (B) и </a:t>
            </a:r>
            <a:r>
              <a:rPr lang="ru-RU" dirty="0" err="1"/>
              <a:t>гистерезисности</a:t>
            </a:r>
            <a:r>
              <a:rPr lang="ru-RU" dirty="0"/>
              <a:t> (C) в полоске гладких мышц трахеи крупного рогатого скота во времени. Для непрерывного отслеживания изменений жесткости и гистерезиса в течение всего периода измерения накладывались синусоидальные колебания длины с частотой 0,2 Гц и амплитудой ε. Тангенс фазового угла между синусоидальными колебаниями длины и результирующими колебаниями силы (то есть гистерезис η) определяет шумовую температуру x (панель (C), правая сторона) простым соотношением (уравнение 3.5). Полоску стимулировали в течение 100 с ацетилхолином (10-4 М). Сплошной след на каждой панели соответствует циклической деформации (ε), поддерживаемой на протяжении всего периода на уровне 0,25%. Пунктирные линии соответствуют пробежкам в одной и той же мышце с постепенным увеличением ε от 0,25 до 0,5, 1, 2, 4 или 8% в течение временного интервала от 400 до 900 с.</a:t>
            </a:r>
            <a:r>
              <a:rPr lang="en-US" dirty="0"/>
              <a:t>[120]</a:t>
            </a:r>
            <a:endParaRPr lang="ru-RU" dirty="0"/>
          </a:p>
        </p:txBody>
      </p:sp>
    </p:spTree>
    <p:extLst>
      <p:ext uri="{BB962C8B-B14F-4D97-AF65-F5344CB8AC3E}">
        <p14:creationId xmlns:p14="http://schemas.microsoft.com/office/powerpoint/2010/main" val="363758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44525-0237-4107-8939-D1430B8E2ABC}"/>
              </a:ext>
            </a:extLst>
          </p:cNvPr>
          <p:cNvSpPr>
            <a:spLocks noGrp="1"/>
          </p:cNvSpPr>
          <p:nvPr>
            <p:ph type="title"/>
          </p:nvPr>
        </p:nvSpPr>
        <p:spPr/>
        <p:txBody>
          <a:bodyPr/>
          <a:lstStyle/>
          <a:p>
            <a:r>
              <a:rPr lang="ru-RU" dirty="0"/>
              <a:t>Биологические выводы из теории SGR</a:t>
            </a:r>
          </a:p>
        </p:txBody>
      </p:sp>
      <p:pic>
        <p:nvPicPr>
          <p:cNvPr id="4" name="Рисунок 3">
            <a:extLst>
              <a:ext uri="{FF2B5EF4-FFF2-40B4-BE49-F238E27FC236}">
                <a16:creationId xmlns:a16="http://schemas.microsoft.com/office/drawing/2014/main" id="{DC60B499-18FB-4FC3-917D-67E6B2B0BCFF}"/>
              </a:ext>
            </a:extLst>
          </p:cNvPr>
          <p:cNvPicPr>
            <a:picLocks noChangeAspect="1"/>
          </p:cNvPicPr>
          <p:nvPr/>
        </p:nvPicPr>
        <p:blipFill>
          <a:blip r:embed="rId2"/>
          <a:stretch>
            <a:fillRect/>
          </a:stretch>
        </p:blipFill>
        <p:spPr>
          <a:xfrm>
            <a:off x="119336" y="1734222"/>
            <a:ext cx="5688632" cy="5024558"/>
          </a:xfrm>
          <a:prstGeom prst="rect">
            <a:avLst/>
          </a:prstGeom>
        </p:spPr>
      </p:pic>
      <p:sp>
        <p:nvSpPr>
          <p:cNvPr id="6" name="TextBox 5">
            <a:extLst>
              <a:ext uri="{FF2B5EF4-FFF2-40B4-BE49-F238E27FC236}">
                <a16:creationId xmlns:a16="http://schemas.microsoft.com/office/drawing/2014/main" id="{A108786A-B825-4667-806E-464CE2A31682}"/>
              </a:ext>
            </a:extLst>
          </p:cNvPr>
          <p:cNvSpPr txBox="1"/>
          <p:nvPr/>
        </p:nvSpPr>
        <p:spPr>
          <a:xfrm>
            <a:off x="5943529" y="1760214"/>
            <a:ext cx="6097772" cy="4801314"/>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Эта молекулярная картина исключительно хорошо согласуется с вычислительным анализом, основанным на первых принципах динамики связывания миозина. Согласно этой картине, наложенные синусоидальные колебания длины (между 400 с и 900 с) вокруг постоянной средней длины приводят к разрушению актомиозиновых поперечных мостиков и защелок-мостов. </a:t>
            </a:r>
          </a:p>
          <a:p>
            <a:endParaRPr lang="fy-NL"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Это смещает равновесие связывания миозина в сторону более высокой скорости цикла, так что с увеличением амплитуды колебаний гистерезис увеличивается, а мышечная сила и жесткость падают </a:t>
            </a:r>
            <a:r>
              <a:rPr lang="en-US" dirty="0"/>
              <a:t>[118,123,124]</a:t>
            </a:r>
            <a:r>
              <a:rPr lang="fy-NL" sz="1800" dirty="0">
                <a:solidFill>
                  <a:srgbClr val="000000"/>
                </a:solidFill>
                <a:effectLst/>
                <a:latin typeface="Microsoft Sans Serif" panose="020B0604020202020204" pitchFamily="34" charset="0"/>
                <a:ea typeface="Microsoft Sans Serif" panose="020B0604020202020204" pitchFamily="34" charset="0"/>
              </a:rPr>
              <a:t>. Однако эта картина не может объяснить, почему сила и жесткость оставались подавленными даже после прекращения колебаний длины</a:t>
            </a:r>
            <a:endParaRPr lang="ru-RU" dirty="0"/>
          </a:p>
        </p:txBody>
      </p:sp>
    </p:spTree>
    <p:extLst>
      <p:ext uri="{BB962C8B-B14F-4D97-AF65-F5344CB8AC3E}">
        <p14:creationId xmlns:p14="http://schemas.microsoft.com/office/powerpoint/2010/main" val="3554537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82B3DE-4CD9-404B-94D8-25FE2FEDECAF}"/>
              </a:ext>
            </a:extLst>
          </p:cNvPr>
          <p:cNvSpPr>
            <a:spLocks noGrp="1"/>
          </p:cNvSpPr>
          <p:nvPr>
            <p:ph type="title"/>
          </p:nvPr>
        </p:nvSpPr>
        <p:spPr/>
        <p:txBody>
          <a:bodyPr/>
          <a:lstStyle/>
          <a:p>
            <a:r>
              <a:rPr lang="ru-RU" dirty="0"/>
              <a:t>Биологические выводы из теории SGR</a:t>
            </a:r>
          </a:p>
        </p:txBody>
      </p:sp>
      <p:sp>
        <p:nvSpPr>
          <p:cNvPr id="4" name="TextBox 3">
            <a:extLst>
              <a:ext uri="{FF2B5EF4-FFF2-40B4-BE49-F238E27FC236}">
                <a16:creationId xmlns:a16="http://schemas.microsoft.com/office/drawing/2014/main" id="{40F2C359-EF63-4835-8424-FAF462F4E6E4}"/>
              </a:ext>
            </a:extLst>
          </p:cNvPr>
          <p:cNvSpPr txBox="1"/>
          <p:nvPr/>
        </p:nvSpPr>
        <p:spPr>
          <a:xfrm>
            <a:off x="7159469" y="2204864"/>
            <a:ext cx="4775306" cy="3970318"/>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Почти такое же поведение было обнаружено в аналогичном эксперименте, в котором колебания силы были наложены вокруг постоянной средней силы [118]: </a:t>
            </a:r>
          </a:p>
          <a:p>
            <a:r>
              <a:rPr lang="fy-NL" sz="1800" dirty="0">
                <a:solidFill>
                  <a:srgbClr val="000000"/>
                </a:solidFill>
                <a:effectLst/>
                <a:ea typeface="Microsoft Sans Serif" panose="020B0604020202020204" pitchFamily="34" charset="0"/>
              </a:rPr>
              <a:t>с увеличением амплитуды колебаний силы жесткость уменьшалась, а длина мышцы и гистерезис увеличивались. </a:t>
            </a:r>
          </a:p>
          <a:p>
            <a:endParaRPr lang="fy-NL" dirty="0">
              <a:solidFill>
                <a:srgbClr val="000000"/>
              </a:solidFill>
              <a:ea typeface="Microsoft Sans Serif" panose="020B0604020202020204" pitchFamily="34" charset="0"/>
            </a:endParaRPr>
          </a:p>
          <a:p>
            <a:r>
              <a:rPr lang="fy-NL" sz="1800" dirty="0">
                <a:solidFill>
                  <a:srgbClr val="000000"/>
                </a:solidFill>
                <a:effectLst/>
                <a:ea typeface="Microsoft Sans Serif" panose="020B0604020202020204" pitchFamily="34" charset="0"/>
              </a:rPr>
              <a:t>Опять же, это поведение было исключительно хорошо объяснено динамикой связывания актомиозина [118], но когда амплитуда колебаний силы была уменьшена, длина и жесткость необъяснимым образом не вернулись </a:t>
            </a:r>
            <a:endParaRPr lang="ru-RU" dirty="0"/>
          </a:p>
        </p:txBody>
      </p:sp>
      <p:pic>
        <p:nvPicPr>
          <p:cNvPr id="5" name="Picutre 157">
            <a:extLst>
              <a:ext uri="{FF2B5EF4-FFF2-40B4-BE49-F238E27FC236}">
                <a16:creationId xmlns:a16="http://schemas.microsoft.com/office/drawing/2014/main" id="{05B71CDA-B5CE-4A83-A9AD-6D5A6BD98F16}"/>
              </a:ext>
            </a:extLst>
          </p:cNvPr>
          <p:cNvPicPr/>
          <p:nvPr/>
        </p:nvPicPr>
        <p:blipFill>
          <a:blip r:embed="rId2"/>
          <a:stretch/>
        </p:blipFill>
        <p:spPr>
          <a:xfrm>
            <a:off x="234000" y="1628800"/>
            <a:ext cx="6654088" cy="5129980"/>
          </a:xfrm>
          <a:prstGeom prst="rect">
            <a:avLst/>
          </a:prstGeom>
        </p:spPr>
      </p:pic>
    </p:spTree>
    <p:extLst>
      <p:ext uri="{BB962C8B-B14F-4D97-AF65-F5344CB8AC3E}">
        <p14:creationId xmlns:p14="http://schemas.microsoft.com/office/powerpoint/2010/main" val="286000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9FA660-D2A9-4827-94B0-FF92C8F361F3}"/>
              </a:ext>
            </a:extLst>
          </p:cNvPr>
          <p:cNvSpPr>
            <a:spLocks noGrp="1"/>
          </p:cNvSpPr>
          <p:nvPr>
            <p:ph type="title"/>
          </p:nvPr>
        </p:nvSpPr>
        <p:spPr/>
        <p:txBody>
          <a:bodyPr/>
          <a:lstStyle/>
          <a:p>
            <a:r>
              <a:rPr lang="ru-RU" dirty="0"/>
              <a:t>Биологические выводы из теории SGR</a:t>
            </a:r>
          </a:p>
        </p:txBody>
      </p:sp>
      <p:sp>
        <p:nvSpPr>
          <p:cNvPr id="6" name="TextBox 5">
            <a:extLst>
              <a:ext uri="{FF2B5EF4-FFF2-40B4-BE49-F238E27FC236}">
                <a16:creationId xmlns:a16="http://schemas.microsoft.com/office/drawing/2014/main" id="{80B45AC7-780A-4A91-BB93-E760571F374F}"/>
              </a:ext>
            </a:extLst>
          </p:cNvPr>
          <p:cNvSpPr txBox="1"/>
          <p:nvPr/>
        </p:nvSpPr>
        <p:spPr>
          <a:xfrm>
            <a:off x="3431704" y="2229541"/>
            <a:ext cx="7825964" cy="3970318"/>
          </a:xfrm>
          <a:prstGeom prst="rect">
            <a:avLst/>
          </a:prstGeom>
          <a:noFill/>
        </p:spPr>
        <p:txBody>
          <a:bodyPr wrap="square">
            <a:spAutoFit/>
          </a:bodyPr>
          <a:lstStyle/>
          <a:p>
            <a:r>
              <a:rPr lang="ru-RU" dirty="0"/>
              <a:t>Несколько иная точка зрения на эти наблюдения возникает, если рассматривать их через призму стеклообразного поведения. </a:t>
            </a:r>
          </a:p>
          <a:p>
            <a:endParaRPr lang="ru-RU" dirty="0"/>
          </a:p>
          <a:p>
            <a:r>
              <a:rPr lang="ru-RU" dirty="0"/>
              <a:t>Соответственно расслабленная гладкомышечная клетка находится в относительно «холодном» состоянии, с шумовой температурой, близкой к единице, но с началом сократительной стимуляции клетка очень быстро становится «горячей». </a:t>
            </a:r>
          </a:p>
          <a:p>
            <a:endParaRPr lang="ru-RU" dirty="0"/>
          </a:p>
          <a:p>
            <a:r>
              <a:rPr lang="ru-RU" dirty="0"/>
              <a:t>После этого горячего начального переходного процесса клетка затем начинает постепенно «охлаждаться» в процессе устойчивой сократительной стимуляции, пока, в конце концов, не достигнет стационарного состояния, которое приближается к «замороженному» состоянию не только механически (высокая жесткость и низкая шумовая температура), но также биохимически и метаболически. </a:t>
            </a:r>
            <a:r>
              <a:rPr lang="en-US" dirty="0"/>
              <a:t>[125]</a:t>
            </a:r>
            <a:endParaRPr lang="ru-RU" dirty="0"/>
          </a:p>
        </p:txBody>
      </p:sp>
      <p:pic>
        <p:nvPicPr>
          <p:cNvPr id="7" name="Рисунок 6">
            <a:extLst>
              <a:ext uri="{FF2B5EF4-FFF2-40B4-BE49-F238E27FC236}">
                <a16:creationId xmlns:a16="http://schemas.microsoft.com/office/drawing/2014/main" id="{3F242E61-FFCD-492A-897B-70FAEA3280D4}"/>
              </a:ext>
            </a:extLst>
          </p:cNvPr>
          <p:cNvPicPr>
            <a:picLocks noChangeAspect="1"/>
          </p:cNvPicPr>
          <p:nvPr/>
        </p:nvPicPr>
        <p:blipFill>
          <a:blip r:embed="rId2"/>
          <a:stretch>
            <a:fillRect/>
          </a:stretch>
        </p:blipFill>
        <p:spPr>
          <a:xfrm>
            <a:off x="119336" y="1734222"/>
            <a:ext cx="2808312" cy="2480478"/>
          </a:xfrm>
          <a:prstGeom prst="rect">
            <a:avLst/>
          </a:prstGeom>
        </p:spPr>
      </p:pic>
      <p:pic>
        <p:nvPicPr>
          <p:cNvPr id="8" name="Picutre 157">
            <a:extLst>
              <a:ext uri="{FF2B5EF4-FFF2-40B4-BE49-F238E27FC236}">
                <a16:creationId xmlns:a16="http://schemas.microsoft.com/office/drawing/2014/main" id="{AD5EE417-7C37-496F-A018-325720174ECB}"/>
              </a:ext>
            </a:extLst>
          </p:cNvPr>
          <p:cNvPicPr/>
          <p:nvPr/>
        </p:nvPicPr>
        <p:blipFill>
          <a:blip r:embed="rId3"/>
          <a:stretch/>
        </p:blipFill>
        <p:spPr>
          <a:xfrm>
            <a:off x="135130" y="4319344"/>
            <a:ext cx="2808312" cy="2480478"/>
          </a:xfrm>
          <a:prstGeom prst="rect">
            <a:avLst/>
          </a:prstGeom>
        </p:spPr>
      </p:pic>
    </p:spTree>
    <p:extLst>
      <p:ext uri="{BB962C8B-B14F-4D97-AF65-F5344CB8AC3E}">
        <p14:creationId xmlns:p14="http://schemas.microsoft.com/office/powerpoint/2010/main" val="329152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340D0F-98B7-4D2E-A89A-F2A9855D8C58}"/>
              </a:ext>
            </a:extLst>
          </p:cNvPr>
          <p:cNvSpPr>
            <a:spLocks noGrp="1"/>
          </p:cNvSpPr>
          <p:nvPr>
            <p:ph type="title"/>
          </p:nvPr>
        </p:nvSpPr>
        <p:spPr/>
        <p:txBody>
          <a:bodyPr/>
          <a:lstStyle/>
          <a:p>
            <a:r>
              <a:rPr lang="ru-RU" dirty="0"/>
              <a:t>Биологические выводы из теории SGR</a:t>
            </a:r>
          </a:p>
        </p:txBody>
      </p:sp>
      <p:sp>
        <p:nvSpPr>
          <p:cNvPr id="6" name="TextBox 5">
            <a:extLst>
              <a:ext uri="{FF2B5EF4-FFF2-40B4-BE49-F238E27FC236}">
                <a16:creationId xmlns:a16="http://schemas.microsoft.com/office/drawing/2014/main" id="{B4FA9479-C086-41F3-BEC2-B2123D9731A6}"/>
              </a:ext>
            </a:extLst>
          </p:cNvPr>
          <p:cNvSpPr txBox="1"/>
          <p:nvPr/>
        </p:nvSpPr>
        <p:spPr>
          <a:xfrm>
            <a:off x="3359696" y="1582340"/>
            <a:ext cx="8496944" cy="3970318"/>
          </a:xfrm>
          <a:prstGeom prst="rect">
            <a:avLst/>
          </a:prstGeom>
          <a:noFill/>
        </p:spPr>
        <p:txBody>
          <a:bodyPr wrap="square">
            <a:spAutoFit/>
          </a:bodyPr>
          <a:lstStyle/>
          <a:p>
            <a:r>
              <a:rPr lang="ru-RU" dirty="0"/>
              <a:t>Постепенное уменьшение жесткости и увеличение гистерезиса с увеличением амплитуды приложенной циклической деформации согласуется с </a:t>
            </a:r>
            <a:r>
              <a:rPr lang="ru-RU" dirty="0" err="1"/>
              <a:t>псевдоожижением</a:t>
            </a:r>
            <a:r>
              <a:rPr lang="ru-RU" dirty="0"/>
              <a:t> матрицы CSK из-за приложения напряжения сдвига. </a:t>
            </a:r>
            <a:endParaRPr lang="en-US" dirty="0"/>
          </a:p>
          <a:p>
            <a:endParaRPr lang="en-US" dirty="0"/>
          </a:p>
          <a:p>
            <a:r>
              <a:rPr lang="ru-RU" dirty="0"/>
              <a:t>Теория SGR предсказывает, что напряжение сдвига, создаваемое на макроуровне, добавляется к волнению, уже присутствующему на микроуровне, и тем самым увеличивает шумовую температуру в матрице </a:t>
            </a:r>
            <a:r>
              <a:rPr lang="en-US" dirty="0"/>
              <a:t>[110]</a:t>
            </a:r>
            <a:r>
              <a:rPr lang="ru-RU" dirty="0"/>
              <a:t>. Это, в свою очередь, позволяет элементам легче покидать свои клетки, так что трение и гистерезис увеличиваются, а жесткость уменьшается </a:t>
            </a:r>
            <a:r>
              <a:rPr lang="en-US" dirty="0"/>
              <a:t>[110,126].</a:t>
            </a:r>
          </a:p>
          <a:p>
            <a:endParaRPr lang="en-US" dirty="0"/>
          </a:p>
          <a:p>
            <a:r>
              <a:rPr lang="fy-NL" sz="1800" dirty="0">
                <a:solidFill>
                  <a:srgbClr val="000000"/>
                </a:solidFill>
                <a:effectLst/>
                <a:latin typeface="Microsoft Sans Serif" panose="020B0604020202020204" pitchFamily="34" charset="0"/>
                <a:ea typeface="Microsoft Sans Serif" panose="020B0604020202020204" pitchFamily="34" charset="0"/>
              </a:rPr>
              <a:t>Теория SGR теперь выходит за рамки теории нарушенного связывания миозина, предсказывая, что увеличение шумовой температуры, вызванное растяжением, ускоряет все внутренние молекулярные события, включая ускоренные события пластической реструктуризации в CSK.</a:t>
            </a:r>
            <a:endParaRPr lang="ru-RU" dirty="0"/>
          </a:p>
        </p:txBody>
      </p:sp>
      <p:pic>
        <p:nvPicPr>
          <p:cNvPr id="7" name="Рисунок 6">
            <a:extLst>
              <a:ext uri="{FF2B5EF4-FFF2-40B4-BE49-F238E27FC236}">
                <a16:creationId xmlns:a16="http://schemas.microsoft.com/office/drawing/2014/main" id="{BEBBB2E1-41BD-4A40-B25A-14FDDF2BE59B}"/>
              </a:ext>
            </a:extLst>
          </p:cNvPr>
          <p:cNvPicPr>
            <a:picLocks noChangeAspect="1"/>
          </p:cNvPicPr>
          <p:nvPr/>
        </p:nvPicPr>
        <p:blipFill>
          <a:blip r:embed="rId2"/>
          <a:stretch>
            <a:fillRect/>
          </a:stretch>
        </p:blipFill>
        <p:spPr>
          <a:xfrm>
            <a:off x="119336" y="1734222"/>
            <a:ext cx="2808312" cy="2480478"/>
          </a:xfrm>
          <a:prstGeom prst="rect">
            <a:avLst/>
          </a:prstGeom>
        </p:spPr>
      </p:pic>
      <p:pic>
        <p:nvPicPr>
          <p:cNvPr id="8" name="Picutre 157">
            <a:extLst>
              <a:ext uri="{FF2B5EF4-FFF2-40B4-BE49-F238E27FC236}">
                <a16:creationId xmlns:a16="http://schemas.microsoft.com/office/drawing/2014/main" id="{F2872980-711D-4D7F-ABF9-70E8B4833C56}"/>
              </a:ext>
            </a:extLst>
          </p:cNvPr>
          <p:cNvPicPr/>
          <p:nvPr/>
        </p:nvPicPr>
        <p:blipFill>
          <a:blip r:embed="rId3"/>
          <a:stretch/>
        </p:blipFill>
        <p:spPr>
          <a:xfrm>
            <a:off x="135130" y="4319344"/>
            <a:ext cx="2808312" cy="2480478"/>
          </a:xfrm>
          <a:prstGeom prst="rect">
            <a:avLst/>
          </a:prstGeom>
        </p:spPr>
      </p:pic>
    </p:spTree>
    <p:extLst>
      <p:ext uri="{BB962C8B-B14F-4D97-AF65-F5344CB8AC3E}">
        <p14:creationId xmlns:p14="http://schemas.microsoft.com/office/powerpoint/2010/main" val="221721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D22B8-521B-4F4E-B21E-73281541FFC0}"/>
              </a:ext>
            </a:extLst>
          </p:cNvPr>
          <p:cNvSpPr>
            <a:spLocks noGrp="1"/>
          </p:cNvSpPr>
          <p:nvPr>
            <p:ph type="title"/>
          </p:nvPr>
        </p:nvSpPr>
        <p:spPr/>
        <p:txBody>
          <a:bodyPr/>
          <a:lstStyle/>
          <a:p>
            <a:r>
              <a:rPr lang="ru-RU" dirty="0"/>
              <a:t>1.2 Поддержание формы клеток</a:t>
            </a:r>
          </a:p>
        </p:txBody>
      </p:sp>
      <p:sp>
        <p:nvSpPr>
          <p:cNvPr id="4" name="TextBox 3">
            <a:extLst>
              <a:ext uri="{FF2B5EF4-FFF2-40B4-BE49-F238E27FC236}">
                <a16:creationId xmlns:a16="http://schemas.microsoft.com/office/drawing/2014/main" id="{F68A3302-B58E-47D2-894C-7D2A4D68506E}"/>
              </a:ext>
            </a:extLst>
          </p:cNvPr>
          <p:cNvSpPr txBox="1"/>
          <p:nvPr/>
        </p:nvSpPr>
        <p:spPr>
          <a:xfrm>
            <a:off x="526704" y="1916832"/>
            <a:ext cx="11665296" cy="646331"/>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Во многих случаях способность клетки выполнять свою функцию зависит от ее формы, а форма поддерживается за счет структурной жесткости. </a:t>
            </a:r>
            <a:endParaRPr lang="ru-RU" dirty="0"/>
          </a:p>
        </p:txBody>
      </p:sp>
      <p:sp>
        <p:nvSpPr>
          <p:cNvPr id="8" name="TextBox 7">
            <a:extLst>
              <a:ext uri="{FF2B5EF4-FFF2-40B4-BE49-F238E27FC236}">
                <a16:creationId xmlns:a16="http://schemas.microsoft.com/office/drawing/2014/main" id="{9EDBE2A4-D309-44DE-8795-3DB7E8CA0955}"/>
              </a:ext>
            </a:extLst>
          </p:cNvPr>
          <p:cNvSpPr txBox="1"/>
          <p:nvPr/>
        </p:nvSpPr>
        <p:spPr>
          <a:xfrm>
            <a:off x="7608168" y="2725177"/>
            <a:ext cx="4366410" cy="3139321"/>
          </a:xfrm>
          <a:prstGeom prst="rect">
            <a:avLst/>
          </a:prstGeom>
          <a:noFill/>
        </p:spPr>
        <p:txBody>
          <a:bodyPr wrap="square">
            <a:spAutoFit/>
          </a:bodyPr>
          <a:lstStyle/>
          <a:p>
            <a:r>
              <a:rPr lang="ru-RU" dirty="0"/>
              <a:t>В кровотоке эритроциты существуют в виде двояковогнутых дисков, которые легко деформируются, чтобы облегчить их ток через микроциркуляторное русло, и имеют относительно большое отношение поверхности к площади для улучшения газообмена. </a:t>
            </a:r>
          </a:p>
          <a:p>
            <a:endParaRPr lang="en-US" dirty="0"/>
          </a:p>
          <a:p>
            <a:endParaRPr lang="en-US" dirty="0"/>
          </a:p>
          <a:p>
            <a:endParaRPr lang="en-US" dirty="0"/>
          </a:p>
          <a:p>
            <a:endParaRPr lang="ru-RU" dirty="0"/>
          </a:p>
        </p:txBody>
      </p:sp>
      <p:pic>
        <p:nvPicPr>
          <p:cNvPr id="3" name="Мультимедиа в Интернете 2" title="Deformation of red blood cells">
            <a:hlinkClick r:id="" action="ppaction://media"/>
            <a:extLst>
              <a:ext uri="{FF2B5EF4-FFF2-40B4-BE49-F238E27FC236}">
                <a16:creationId xmlns:a16="http://schemas.microsoft.com/office/drawing/2014/main" id="{D5CBF52B-1CD5-4AF1-839B-64CBCBCE5A62}"/>
              </a:ext>
            </a:extLst>
          </p:cNvPr>
          <p:cNvPicPr>
            <a:picLocks noRot="1" noChangeAspect="1"/>
          </p:cNvPicPr>
          <p:nvPr>
            <a:videoFile r:link="rId1"/>
          </p:nvPr>
        </p:nvPicPr>
        <p:blipFill>
          <a:blip r:embed="rId3"/>
          <a:stretch>
            <a:fillRect/>
          </a:stretch>
        </p:blipFill>
        <p:spPr>
          <a:xfrm>
            <a:off x="983432" y="2593056"/>
            <a:ext cx="5569296" cy="4176972"/>
          </a:xfrm>
          <a:prstGeom prst="rect">
            <a:avLst/>
          </a:prstGeom>
        </p:spPr>
      </p:pic>
    </p:spTree>
    <p:extLst>
      <p:ext uri="{BB962C8B-B14F-4D97-AF65-F5344CB8AC3E}">
        <p14:creationId xmlns:p14="http://schemas.microsoft.com/office/powerpoint/2010/main" val="402234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1671F7-A74D-450E-AFB6-EEF66CB97FA2}"/>
              </a:ext>
            </a:extLst>
          </p:cNvPr>
          <p:cNvSpPr>
            <a:spLocks noGrp="1"/>
          </p:cNvSpPr>
          <p:nvPr>
            <p:ph type="title"/>
          </p:nvPr>
        </p:nvSpPr>
        <p:spPr>
          <a:noFill/>
        </p:spPr>
        <p:txBody>
          <a:bodyPr/>
          <a:lstStyle/>
          <a:p>
            <a:r>
              <a:rPr lang="ru-RU" dirty="0"/>
              <a:t>Список литературы</a:t>
            </a:r>
          </a:p>
        </p:txBody>
      </p:sp>
      <p:sp>
        <p:nvSpPr>
          <p:cNvPr id="4" name="TextBox 3">
            <a:extLst>
              <a:ext uri="{FF2B5EF4-FFF2-40B4-BE49-F238E27FC236}">
                <a16:creationId xmlns:a16="http://schemas.microsoft.com/office/drawing/2014/main" id="{F507736D-57C8-4E1D-A23A-A671B1510D4F}"/>
              </a:ext>
            </a:extLst>
          </p:cNvPr>
          <p:cNvSpPr txBox="1"/>
          <p:nvPr/>
        </p:nvSpPr>
        <p:spPr>
          <a:xfrm>
            <a:off x="263352" y="1628800"/>
            <a:ext cx="11665296" cy="4733412"/>
          </a:xfrm>
          <a:prstGeom prst="rect">
            <a:avLst/>
          </a:prstGeom>
          <a:noFill/>
        </p:spPr>
        <p:txBody>
          <a:bodyPr wrap="square">
            <a:spAutoFit/>
          </a:bodyPr>
          <a:lstStyle/>
          <a:p>
            <a:pPr>
              <a:lnSpc>
                <a:spcPct val="107000"/>
              </a:lnSpc>
              <a:spcAft>
                <a:spcPts val="800"/>
              </a:spcAft>
            </a:pPr>
            <a:r>
              <a:rPr lang="en-US" sz="1800" dirty="0">
                <a:effectLst/>
                <a:ea typeface="Calibri" panose="020F0502020204030204" pitchFamily="34" charset="0"/>
                <a:cs typeface="Times New Roman" panose="02020603050405020304" pitchFamily="18" charset="0"/>
              </a:rPr>
              <a:t>1.</a:t>
            </a:r>
            <a:r>
              <a:rPr lang="ru-RU" sz="1800" dirty="0">
                <a:effectLst/>
                <a:ea typeface="Calibri" panose="020F0502020204030204" pitchFamily="34" charset="0"/>
                <a:cs typeface="Times New Roman" panose="02020603050405020304" pitchFamily="18" charset="0"/>
              </a:rPr>
              <a:t> </a:t>
            </a:r>
            <a:r>
              <a:rPr lang="en-US" sz="1800" dirty="0">
                <a:effectLst/>
                <a:ea typeface="Calibri" panose="020F0502020204030204" pitchFamily="34" charset="0"/>
                <a:cs typeface="Times New Roman" panose="02020603050405020304" pitchFamily="18" charset="0"/>
              </a:rPr>
              <a:t>Yamaguchi N, </a:t>
            </a:r>
            <a:r>
              <a:rPr lang="en-US" sz="1800" dirty="0" err="1">
                <a:effectLst/>
                <a:ea typeface="Calibri" panose="020F0502020204030204" pitchFamily="34" charset="0"/>
                <a:cs typeface="Times New Roman" panose="02020603050405020304" pitchFamily="18" charset="0"/>
              </a:rPr>
              <a:t>Mizutani</a:t>
            </a:r>
            <a:r>
              <a:rPr lang="en-US" sz="1800" dirty="0">
                <a:effectLst/>
                <a:ea typeface="Calibri" panose="020F0502020204030204" pitchFamily="34" charset="0"/>
                <a:cs typeface="Times New Roman" panose="02020603050405020304" pitchFamily="18" charset="0"/>
              </a:rPr>
              <a:t> T, Kawabata K, </a:t>
            </a:r>
            <a:r>
              <a:rPr lang="en-US" sz="1800" dirty="0" err="1">
                <a:effectLst/>
                <a:ea typeface="Calibri" panose="020F0502020204030204" pitchFamily="34" charset="0"/>
                <a:cs typeface="Times New Roman" panose="02020603050405020304" pitchFamily="18" charset="0"/>
              </a:rPr>
              <a:t>Haga</a:t>
            </a:r>
            <a:r>
              <a:rPr lang="en-US" sz="1800" dirty="0">
                <a:effectLst/>
                <a:ea typeface="Calibri" panose="020F0502020204030204" pitchFamily="34" charset="0"/>
                <a:cs typeface="Times New Roman" panose="02020603050405020304" pitchFamily="18" charset="0"/>
              </a:rPr>
              <a:t> H. Leader cells regulate collective cell migration via </a:t>
            </a:r>
            <a:r>
              <a:rPr lang="en-US" sz="1800" dirty="0" err="1">
                <a:effectLst/>
                <a:ea typeface="Calibri" panose="020F0502020204030204" pitchFamily="34" charset="0"/>
                <a:cs typeface="Times New Roman" panose="02020603050405020304" pitchFamily="18" charset="0"/>
              </a:rPr>
              <a:t>Rac</a:t>
            </a:r>
            <a:r>
              <a:rPr lang="en-US" sz="1800" dirty="0">
                <a:effectLst/>
                <a:ea typeface="Calibri" panose="020F0502020204030204" pitchFamily="34" charset="0"/>
                <a:cs typeface="Times New Roman" panose="02020603050405020304" pitchFamily="18" charset="0"/>
              </a:rPr>
              <a:t> activation in the downstream signaling of integrin </a:t>
            </a:r>
            <a:r>
              <a:rPr lang="el-GR" sz="1800" dirty="0">
                <a:effectLst/>
                <a:ea typeface="Calibri" panose="020F0502020204030204" pitchFamily="34" charset="0"/>
                <a:cs typeface="Times New Roman" panose="02020603050405020304" pitchFamily="18" charset="0"/>
              </a:rPr>
              <a:t>β1 </a:t>
            </a:r>
            <a:r>
              <a:rPr lang="en-US" sz="1800" dirty="0">
                <a:effectLst/>
                <a:ea typeface="Calibri" panose="020F0502020204030204" pitchFamily="34" charset="0"/>
                <a:cs typeface="Times New Roman" panose="02020603050405020304" pitchFamily="18" charset="0"/>
              </a:rPr>
              <a:t>and PI3K. Sci Rep. 2015 Jan 7;5:7656.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10.1038/srep07656. PMID: 25563751; PMCID: PMC5379035.</a:t>
            </a:r>
            <a:endParaRPr lang="ru-RU" sz="1800" dirty="0">
              <a:effectLst/>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ea typeface="Calibri" panose="020F0502020204030204" pitchFamily="34" charset="0"/>
                <a:cs typeface="Times New Roman" panose="02020603050405020304" pitchFamily="18" charset="0"/>
              </a:rPr>
              <a:t>2. </a:t>
            </a:r>
            <a:r>
              <a:rPr lang="en-US" sz="1800" dirty="0" err="1">
                <a:effectLst/>
                <a:ea typeface="Calibri" panose="020F0502020204030204" pitchFamily="34" charset="0"/>
                <a:cs typeface="Times New Roman" panose="02020603050405020304" pitchFamily="18" charset="0"/>
              </a:rPr>
              <a:t>DiMilla</a:t>
            </a:r>
            <a:r>
              <a:rPr lang="en-US" sz="1800" dirty="0">
                <a:effectLst/>
                <a:ea typeface="Calibri" panose="020F0502020204030204" pitchFamily="34" charset="0"/>
                <a:cs typeface="Times New Roman" panose="02020603050405020304" pitchFamily="18" charset="0"/>
              </a:rPr>
              <a:t> PA, Barbee K, </a:t>
            </a:r>
            <a:r>
              <a:rPr lang="en-US" sz="1800" dirty="0" err="1">
                <a:effectLst/>
                <a:ea typeface="Calibri" panose="020F0502020204030204" pitchFamily="34" charset="0"/>
                <a:cs typeface="Times New Roman" panose="02020603050405020304" pitchFamily="18" charset="0"/>
              </a:rPr>
              <a:t>Lauffenburger</a:t>
            </a:r>
            <a:r>
              <a:rPr lang="en-US" sz="1800" dirty="0">
                <a:effectLst/>
                <a:ea typeface="Calibri" panose="020F0502020204030204" pitchFamily="34" charset="0"/>
                <a:cs typeface="Times New Roman" panose="02020603050405020304" pitchFamily="18" charset="0"/>
              </a:rPr>
              <a:t> DA. Mathematical model for the effects of adhesion and mechanics on cell migration speed. </a:t>
            </a:r>
            <a:r>
              <a:rPr lang="en-US" sz="1800" dirty="0" err="1">
                <a:effectLst/>
                <a:ea typeface="Calibri" panose="020F0502020204030204" pitchFamily="34" charset="0"/>
                <a:cs typeface="Times New Roman" panose="02020603050405020304" pitchFamily="18" charset="0"/>
              </a:rPr>
              <a:t>Biophys</a:t>
            </a:r>
            <a:r>
              <a:rPr lang="en-US" sz="1800" dirty="0">
                <a:effectLst/>
                <a:ea typeface="Calibri" panose="020F0502020204030204" pitchFamily="34" charset="0"/>
                <a:cs typeface="Times New Roman" panose="02020603050405020304" pitchFamily="18" charset="0"/>
              </a:rPr>
              <a:t> J. 1991 Jul;60(1):15-37.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10.1016/S0006-3495(91)82027-6. Erratum in: </a:t>
            </a:r>
            <a:r>
              <a:rPr lang="en-US" sz="1800" dirty="0" err="1">
                <a:effectLst/>
                <a:ea typeface="Calibri" panose="020F0502020204030204" pitchFamily="34" charset="0"/>
                <a:cs typeface="Times New Roman" panose="02020603050405020304" pitchFamily="18" charset="0"/>
              </a:rPr>
              <a:t>Biophys</a:t>
            </a:r>
            <a:r>
              <a:rPr lang="en-US" sz="1800" dirty="0">
                <a:effectLst/>
                <a:ea typeface="Calibri" panose="020F0502020204030204" pitchFamily="34" charset="0"/>
                <a:cs typeface="Times New Roman" panose="02020603050405020304" pitchFamily="18" charset="0"/>
              </a:rPr>
              <a:t> J 1991 Oct;60(4):983. PMID: 1883934; PMCID: PMC1260035.</a:t>
            </a:r>
            <a:endParaRPr lang="ru-RU" sz="1800" dirty="0">
              <a:effectLst/>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ea typeface="Calibri" panose="020F0502020204030204" pitchFamily="34" charset="0"/>
                <a:cs typeface="Times New Roman" panose="02020603050405020304" pitchFamily="18" charset="0"/>
              </a:rPr>
              <a:t>3. </a:t>
            </a:r>
            <a:r>
              <a:rPr lang="en-US" sz="1800" dirty="0">
                <a:effectLst/>
                <a:ea typeface="Calibri" panose="020F0502020204030204" pitchFamily="34" charset="0"/>
                <a:cs typeface="Times New Roman" panose="02020603050405020304" pitchFamily="18" charset="0"/>
              </a:rPr>
              <a:t>Horwitz R, Webb D. Cell migration. </a:t>
            </a:r>
            <a:r>
              <a:rPr lang="en-US" sz="1800" dirty="0" err="1">
                <a:effectLst/>
                <a:ea typeface="Calibri" panose="020F0502020204030204" pitchFamily="34" charset="0"/>
                <a:cs typeface="Times New Roman" panose="02020603050405020304" pitchFamily="18" charset="0"/>
              </a:rPr>
              <a:t>Curr</a:t>
            </a:r>
            <a:r>
              <a:rPr lang="en-US" sz="1800" dirty="0">
                <a:effectLst/>
                <a:ea typeface="Calibri" panose="020F0502020204030204" pitchFamily="34" charset="0"/>
                <a:cs typeface="Times New Roman" panose="02020603050405020304" pitchFamily="18" charset="0"/>
              </a:rPr>
              <a:t> Biol. 2003 Sep 30;13(19):R756-9.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10.1016/j.cub.2003.09.014. PMID: 14521851.</a:t>
            </a:r>
            <a:endParaRPr lang="ru-RU" sz="1800" dirty="0">
              <a:effectLst/>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ea typeface="Calibri" panose="020F0502020204030204" pitchFamily="34" charset="0"/>
                <a:cs typeface="Times New Roman" panose="02020603050405020304" pitchFamily="18" charset="0"/>
              </a:rPr>
              <a:t>4. </a:t>
            </a:r>
            <a:r>
              <a:rPr lang="en-US" sz="1800" dirty="0" err="1">
                <a:effectLst/>
                <a:ea typeface="Calibri" panose="020F0502020204030204" pitchFamily="34" charset="0"/>
                <a:cs typeface="Times New Roman" panose="02020603050405020304" pitchFamily="18" charset="0"/>
              </a:rPr>
              <a:t>Friedl</a:t>
            </a:r>
            <a:r>
              <a:rPr lang="en-US" sz="1800" dirty="0">
                <a:effectLst/>
                <a:ea typeface="Calibri" panose="020F0502020204030204" pitchFamily="34" charset="0"/>
                <a:cs typeface="Times New Roman" panose="02020603050405020304" pitchFamily="18" charset="0"/>
              </a:rPr>
              <a:t> P, </a:t>
            </a:r>
            <a:r>
              <a:rPr lang="en-US" sz="1800" dirty="0" err="1">
                <a:effectLst/>
                <a:ea typeface="Calibri" panose="020F0502020204030204" pitchFamily="34" charset="0"/>
                <a:cs typeface="Times New Roman" panose="02020603050405020304" pitchFamily="18" charset="0"/>
              </a:rPr>
              <a:t>Hegerfeldt</a:t>
            </a:r>
            <a:r>
              <a:rPr lang="en-US" sz="1800" dirty="0">
                <a:effectLst/>
                <a:ea typeface="Calibri" panose="020F0502020204030204" pitchFamily="34" charset="0"/>
                <a:cs typeface="Times New Roman" panose="02020603050405020304" pitchFamily="18" charset="0"/>
              </a:rPr>
              <a:t> Y, </a:t>
            </a:r>
            <a:r>
              <a:rPr lang="en-US" sz="1800" dirty="0" err="1">
                <a:effectLst/>
                <a:ea typeface="Calibri" panose="020F0502020204030204" pitchFamily="34" charset="0"/>
                <a:cs typeface="Times New Roman" panose="02020603050405020304" pitchFamily="18" charset="0"/>
              </a:rPr>
              <a:t>Tusch</a:t>
            </a:r>
            <a:r>
              <a:rPr lang="en-US" sz="1800" dirty="0">
                <a:effectLst/>
                <a:ea typeface="Calibri" panose="020F0502020204030204" pitchFamily="34" charset="0"/>
                <a:cs typeface="Times New Roman" panose="02020603050405020304" pitchFamily="18" charset="0"/>
              </a:rPr>
              <a:t> M. Collective cell migration in morphogenesis and cancer. Int J Dev Biol. 2004;48(5-6):441-9.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10.1387/ijdb.041821pf. PMID: 15349818.</a:t>
            </a:r>
            <a:endParaRPr lang="ru-RU" sz="1800" dirty="0">
              <a:effectLst/>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ea typeface="Calibri" panose="020F0502020204030204" pitchFamily="34" charset="0"/>
                <a:cs typeface="Times New Roman" panose="02020603050405020304" pitchFamily="18" charset="0"/>
              </a:rPr>
              <a:t>5. </a:t>
            </a:r>
            <a:r>
              <a:rPr lang="en-US" sz="1800" dirty="0">
                <a:effectLst/>
                <a:ea typeface="Calibri" panose="020F0502020204030204" pitchFamily="34" charset="0"/>
                <a:cs typeface="Times New Roman" panose="02020603050405020304" pitchFamily="18" charset="0"/>
              </a:rPr>
              <a:t>Hamill OP, </a:t>
            </a:r>
            <a:r>
              <a:rPr lang="en-US" sz="1800" dirty="0" err="1">
                <a:effectLst/>
                <a:ea typeface="Calibri" panose="020F0502020204030204" pitchFamily="34" charset="0"/>
                <a:cs typeface="Times New Roman" panose="02020603050405020304" pitchFamily="18" charset="0"/>
              </a:rPr>
              <a:t>Martinac</a:t>
            </a:r>
            <a:r>
              <a:rPr lang="en-US" sz="1800" dirty="0">
                <a:effectLst/>
                <a:ea typeface="Calibri" panose="020F0502020204030204" pitchFamily="34" charset="0"/>
                <a:cs typeface="Times New Roman" panose="02020603050405020304" pitchFamily="18" charset="0"/>
              </a:rPr>
              <a:t> B. Molecular basis of </a:t>
            </a:r>
            <a:r>
              <a:rPr lang="en-US" sz="1800" dirty="0" err="1">
                <a:effectLst/>
                <a:ea typeface="Calibri" panose="020F0502020204030204" pitchFamily="34" charset="0"/>
                <a:cs typeface="Times New Roman" panose="02020603050405020304" pitchFamily="18" charset="0"/>
              </a:rPr>
              <a:t>mechanotransduction</a:t>
            </a:r>
            <a:r>
              <a:rPr lang="en-US" sz="1800" dirty="0">
                <a:effectLst/>
                <a:ea typeface="Calibri" panose="020F0502020204030204" pitchFamily="34" charset="0"/>
                <a:cs typeface="Times New Roman" panose="02020603050405020304" pitchFamily="18" charset="0"/>
              </a:rPr>
              <a:t> in living cells. </a:t>
            </a:r>
            <a:r>
              <a:rPr lang="en-US" sz="1800" dirty="0" err="1">
                <a:effectLst/>
                <a:ea typeface="Calibri" panose="020F0502020204030204" pitchFamily="34" charset="0"/>
                <a:cs typeface="Times New Roman" panose="02020603050405020304" pitchFamily="18" charset="0"/>
              </a:rPr>
              <a:t>Physiol</a:t>
            </a:r>
            <a:r>
              <a:rPr lang="en-US" sz="1800" dirty="0">
                <a:effectLst/>
                <a:ea typeface="Calibri" panose="020F0502020204030204" pitchFamily="34" charset="0"/>
                <a:cs typeface="Times New Roman" panose="02020603050405020304" pitchFamily="18" charset="0"/>
              </a:rPr>
              <a:t> Rev. 2001 Apr;81(2):685-740.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10.1152/physrev.2001.81.2.685. PMID: 11274342.</a:t>
            </a:r>
          </a:p>
          <a:p>
            <a:pPr>
              <a:lnSpc>
                <a:spcPct val="107000"/>
              </a:lnSpc>
              <a:spcAft>
                <a:spcPts val="800"/>
              </a:spcAft>
            </a:pPr>
            <a:r>
              <a:rPr lang="ru-RU" sz="1800" dirty="0">
                <a:effectLst/>
                <a:ea typeface="Calibri" panose="020F0502020204030204" pitchFamily="34" charset="0"/>
                <a:cs typeface="Times New Roman" panose="02020603050405020304" pitchFamily="18" charset="0"/>
              </a:rPr>
              <a:t>6. </a:t>
            </a:r>
            <a:r>
              <a:rPr lang="en-US" sz="1800" dirty="0">
                <a:effectLst/>
                <a:ea typeface="Calibri" panose="020F0502020204030204" pitchFamily="34" charset="0"/>
                <a:cs typeface="Times New Roman" panose="02020603050405020304" pitchFamily="18" charset="0"/>
              </a:rPr>
              <a:t>Hudspeth AJ. Making an effort to listen: mechanical amplification in the ear. Neuron. 2008 Aug 28;59(4):530-45.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10.1016/j.neuron.2008.07.012. PMID: 18760690; PMCID: PMC2724262.</a:t>
            </a:r>
          </a:p>
        </p:txBody>
      </p:sp>
    </p:spTree>
    <p:extLst>
      <p:ext uri="{BB962C8B-B14F-4D97-AF65-F5344CB8AC3E}">
        <p14:creationId xmlns:p14="http://schemas.microsoft.com/office/powerpoint/2010/main" val="269128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F3AA02-3B46-4BB4-A0A0-933635414751}"/>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ACF43AD8-AFCE-4FC1-A209-F7CC428DA5E3}"/>
              </a:ext>
            </a:extLst>
          </p:cNvPr>
          <p:cNvSpPr txBox="1"/>
          <p:nvPr/>
        </p:nvSpPr>
        <p:spPr>
          <a:xfrm>
            <a:off x="454696" y="1531862"/>
            <a:ext cx="11737304" cy="5326138"/>
          </a:xfrm>
          <a:prstGeom prst="rect">
            <a:avLst/>
          </a:prstGeom>
          <a:noFill/>
        </p:spPr>
        <p:txBody>
          <a:bodyPr wrap="square">
            <a:spAutoFit/>
          </a:bodyPr>
          <a:lstStyle/>
          <a:p>
            <a:pPr>
              <a:lnSpc>
                <a:spcPct val="107000"/>
              </a:lnSpc>
              <a:spcAft>
                <a:spcPts val="800"/>
              </a:spcAft>
            </a:pPr>
            <a:r>
              <a:rPr lang="ru-RU" sz="1800" dirty="0">
                <a:effectLst/>
                <a:ea typeface="Calibri" panose="020F0502020204030204" pitchFamily="34" charset="0"/>
                <a:cs typeface="Times New Roman" panose="02020603050405020304" pitchFamily="18" charset="0"/>
              </a:rPr>
              <a:t>7. </a:t>
            </a:r>
            <a:r>
              <a:rPr lang="en-US" sz="1800" dirty="0">
                <a:effectLst/>
                <a:ea typeface="Calibri" panose="020F0502020204030204" pitchFamily="34" charset="0"/>
                <a:cs typeface="Times New Roman" panose="02020603050405020304" pitchFamily="18" charset="0"/>
              </a:rPr>
              <a:t>Chang G, Spencer RH, Lee AT, Barclay MT, Rees DC. Structure of the </a:t>
            </a:r>
            <a:r>
              <a:rPr lang="en-US" sz="1800" dirty="0" err="1">
                <a:effectLst/>
                <a:ea typeface="Calibri" panose="020F0502020204030204" pitchFamily="34" charset="0"/>
                <a:cs typeface="Times New Roman" panose="02020603050405020304" pitchFamily="18" charset="0"/>
              </a:rPr>
              <a:t>MscL</a:t>
            </a:r>
            <a:r>
              <a:rPr lang="en-US" sz="1800" dirty="0">
                <a:effectLst/>
                <a:ea typeface="Calibri" panose="020F0502020204030204" pitchFamily="34" charset="0"/>
                <a:cs typeface="Times New Roman" panose="02020603050405020304" pitchFamily="18" charset="0"/>
              </a:rPr>
              <a:t> homolog from Mycobacterium tuberculosis: a gated mechanosensitive ion channel. Science. 1998 Dec 18;282(5397):2220-6.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10.1126/science.282.5397.2220. PMID: 9856938.</a:t>
            </a:r>
            <a:endParaRPr lang="ru-RU" sz="1800" dirty="0">
              <a:effectLst/>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ea typeface="Calibri" panose="020F0502020204030204" pitchFamily="34" charset="0"/>
                <a:cs typeface="Times New Roman" panose="02020603050405020304" pitchFamily="18" charset="0"/>
              </a:rPr>
              <a:t>8. </a:t>
            </a:r>
            <a:r>
              <a:rPr lang="en-US" sz="1800" dirty="0" err="1">
                <a:effectLst/>
                <a:ea typeface="Calibri" panose="020F0502020204030204" pitchFamily="34" charset="0"/>
                <a:cs typeface="Times New Roman" panose="02020603050405020304" pitchFamily="18" charset="0"/>
              </a:rPr>
              <a:t>Gullingsrud</a:t>
            </a:r>
            <a:r>
              <a:rPr lang="en-US" sz="1800" dirty="0">
                <a:effectLst/>
                <a:ea typeface="Calibri" panose="020F0502020204030204" pitchFamily="34" charset="0"/>
                <a:cs typeface="Times New Roman" panose="02020603050405020304" pitchFamily="18" charset="0"/>
              </a:rPr>
              <a:t> J, </a:t>
            </a:r>
            <a:r>
              <a:rPr lang="en-US" sz="1800" dirty="0" err="1">
                <a:effectLst/>
                <a:ea typeface="Calibri" panose="020F0502020204030204" pitchFamily="34" charset="0"/>
                <a:cs typeface="Times New Roman" panose="02020603050405020304" pitchFamily="18" charset="0"/>
              </a:rPr>
              <a:t>Kosztin</a:t>
            </a:r>
            <a:r>
              <a:rPr lang="en-US" sz="1800" dirty="0">
                <a:effectLst/>
                <a:ea typeface="Calibri" panose="020F0502020204030204" pitchFamily="34" charset="0"/>
                <a:cs typeface="Times New Roman" panose="02020603050405020304" pitchFamily="18" charset="0"/>
              </a:rPr>
              <a:t> D, </a:t>
            </a:r>
            <a:r>
              <a:rPr lang="en-US" sz="1800" dirty="0" err="1">
                <a:effectLst/>
                <a:ea typeface="Calibri" panose="020F0502020204030204" pitchFamily="34" charset="0"/>
                <a:cs typeface="Times New Roman" panose="02020603050405020304" pitchFamily="18" charset="0"/>
              </a:rPr>
              <a:t>Schulten</a:t>
            </a:r>
            <a:r>
              <a:rPr lang="en-US" sz="1800" dirty="0">
                <a:effectLst/>
                <a:ea typeface="Calibri" panose="020F0502020204030204" pitchFamily="34" charset="0"/>
                <a:cs typeface="Times New Roman" panose="02020603050405020304" pitchFamily="18" charset="0"/>
              </a:rPr>
              <a:t> K. Structural determinants of </a:t>
            </a:r>
            <a:r>
              <a:rPr lang="en-US" sz="1800" dirty="0" err="1">
                <a:effectLst/>
                <a:ea typeface="Calibri" panose="020F0502020204030204" pitchFamily="34" charset="0"/>
                <a:cs typeface="Times New Roman" panose="02020603050405020304" pitchFamily="18" charset="0"/>
              </a:rPr>
              <a:t>MscL</a:t>
            </a:r>
            <a:r>
              <a:rPr lang="en-US" sz="1800" dirty="0">
                <a:effectLst/>
                <a:ea typeface="Calibri" panose="020F0502020204030204" pitchFamily="34" charset="0"/>
                <a:cs typeface="Times New Roman" panose="02020603050405020304" pitchFamily="18" charset="0"/>
              </a:rPr>
              <a:t> gating studied by molecular dynamics simulations. </a:t>
            </a:r>
            <a:r>
              <a:rPr lang="en-US" sz="1800" dirty="0" err="1">
                <a:effectLst/>
                <a:ea typeface="Calibri" panose="020F0502020204030204" pitchFamily="34" charset="0"/>
                <a:cs typeface="Times New Roman" panose="02020603050405020304" pitchFamily="18" charset="0"/>
              </a:rPr>
              <a:t>Biophys</a:t>
            </a:r>
            <a:r>
              <a:rPr lang="en-US" sz="1800" dirty="0">
                <a:effectLst/>
                <a:ea typeface="Calibri" panose="020F0502020204030204" pitchFamily="34" charset="0"/>
                <a:cs typeface="Times New Roman" panose="02020603050405020304" pitchFamily="18" charset="0"/>
              </a:rPr>
              <a:t> J. 2001 May;80(5):2074-81.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10.1016/S0006-3495(01)76181-4. PMID: 11325711; PMCID: PMC1301400.</a:t>
            </a:r>
            <a:endParaRPr lang="ru-RU" sz="1800" dirty="0">
              <a:effectLst/>
              <a:ea typeface="Calibri" panose="020F0502020204030204" pitchFamily="34" charset="0"/>
              <a:cs typeface="Times New Roman" panose="02020603050405020304" pitchFamily="18" charset="0"/>
            </a:endParaRPr>
          </a:p>
          <a:p>
            <a:pPr>
              <a:lnSpc>
                <a:spcPct val="107000"/>
              </a:lnSpc>
              <a:spcAft>
                <a:spcPts val="800"/>
              </a:spcAft>
            </a:pPr>
            <a:r>
              <a:rPr lang="ru-RU" sz="1800" dirty="0">
                <a:effectLst/>
                <a:ea typeface="Calibri" panose="020F0502020204030204" pitchFamily="34" charset="0"/>
                <a:cs typeface="Times New Roman" panose="02020603050405020304" pitchFamily="18" charset="0"/>
              </a:rPr>
              <a:t>9. </a:t>
            </a:r>
            <a:r>
              <a:rPr lang="en-US" sz="1800" dirty="0">
                <a:effectLst/>
                <a:ea typeface="Calibri" panose="020F0502020204030204" pitchFamily="34" charset="0"/>
                <a:cs typeface="Times New Roman" panose="02020603050405020304" pitchFamily="18" charset="0"/>
              </a:rPr>
              <a:t>Dewey CF Jr, </a:t>
            </a:r>
            <a:r>
              <a:rPr lang="en-US" sz="1800" dirty="0" err="1">
                <a:effectLst/>
                <a:ea typeface="Calibri" panose="020F0502020204030204" pitchFamily="34" charset="0"/>
                <a:cs typeface="Times New Roman" panose="02020603050405020304" pitchFamily="18" charset="0"/>
              </a:rPr>
              <a:t>Bussolari</a:t>
            </a:r>
            <a:r>
              <a:rPr lang="en-US" sz="1800" dirty="0">
                <a:effectLst/>
                <a:ea typeface="Calibri" panose="020F0502020204030204" pitchFamily="34" charset="0"/>
                <a:cs typeface="Times New Roman" panose="02020603050405020304" pitchFamily="18" charset="0"/>
              </a:rPr>
              <a:t> SR, </a:t>
            </a:r>
            <a:r>
              <a:rPr lang="en-US" sz="1800" dirty="0" err="1">
                <a:effectLst/>
                <a:ea typeface="Calibri" panose="020F0502020204030204" pitchFamily="34" charset="0"/>
                <a:cs typeface="Times New Roman" panose="02020603050405020304" pitchFamily="18" charset="0"/>
              </a:rPr>
              <a:t>Gimbrone</a:t>
            </a:r>
            <a:r>
              <a:rPr lang="en-US" sz="1800" dirty="0">
                <a:effectLst/>
                <a:ea typeface="Calibri" panose="020F0502020204030204" pitchFamily="34" charset="0"/>
                <a:cs typeface="Times New Roman" panose="02020603050405020304" pitchFamily="18" charset="0"/>
              </a:rPr>
              <a:t> MA Jr, Davies PF. The dynamic response of vascular endothelial cells to fluid shear stress. J </a:t>
            </a:r>
            <a:r>
              <a:rPr lang="en-US" sz="1800" dirty="0" err="1">
                <a:effectLst/>
                <a:ea typeface="Calibri" panose="020F0502020204030204" pitchFamily="34" charset="0"/>
                <a:cs typeface="Times New Roman" panose="02020603050405020304" pitchFamily="18" charset="0"/>
              </a:rPr>
              <a:t>Biomech</a:t>
            </a:r>
            <a:r>
              <a:rPr lang="en-US" sz="1800" dirty="0">
                <a:effectLst/>
                <a:ea typeface="Calibri" panose="020F0502020204030204" pitchFamily="34" charset="0"/>
                <a:cs typeface="Times New Roman" panose="02020603050405020304" pitchFamily="18" charset="0"/>
              </a:rPr>
              <a:t> Eng. 1981 Aug;103(3):177-85.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10.1115/1.3138276. PMID: 7278196.</a:t>
            </a:r>
          </a:p>
          <a:p>
            <a:pPr>
              <a:lnSpc>
                <a:spcPct val="107000"/>
              </a:lnSpc>
              <a:spcAft>
                <a:spcPts val="800"/>
              </a:spcAft>
            </a:pPr>
            <a:r>
              <a:rPr lang="en-US" sz="1800" dirty="0">
                <a:effectLst/>
                <a:ea typeface="Calibri" panose="020F0502020204030204" pitchFamily="34" charset="0"/>
                <a:cs typeface="Times New Roman" panose="02020603050405020304" pitchFamily="18" charset="0"/>
              </a:rPr>
              <a:t>10. </a:t>
            </a:r>
            <a:r>
              <a:rPr lang="en-US" sz="1800" dirty="0" err="1">
                <a:effectLst/>
                <a:ea typeface="Calibri" panose="020F0502020204030204" pitchFamily="34" charset="0"/>
                <a:cs typeface="Times New Roman" panose="02020603050405020304" pitchFamily="18" charset="0"/>
              </a:rPr>
              <a:t>Lehoux</a:t>
            </a:r>
            <a:r>
              <a:rPr lang="en-US" sz="1800" dirty="0">
                <a:effectLst/>
                <a:ea typeface="Calibri" panose="020F0502020204030204" pitchFamily="34" charset="0"/>
                <a:cs typeface="Times New Roman" panose="02020603050405020304" pitchFamily="18" charset="0"/>
              </a:rPr>
              <a:t> S, </a:t>
            </a:r>
            <a:r>
              <a:rPr lang="en-US" sz="1800" dirty="0" err="1">
                <a:effectLst/>
                <a:ea typeface="Calibri" panose="020F0502020204030204" pitchFamily="34" charset="0"/>
                <a:cs typeface="Times New Roman" panose="02020603050405020304" pitchFamily="18" charset="0"/>
              </a:rPr>
              <a:t>Tedgui</a:t>
            </a:r>
            <a:r>
              <a:rPr lang="en-US" sz="1800" dirty="0">
                <a:effectLst/>
                <a:ea typeface="Calibri" panose="020F0502020204030204" pitchFamily="34" charset="0"/>
                <a:cs typeface="Times New Roman" panose="02020603050405020304" pitchFamily="18" charset="0"/>
              </a:rPr>
              <a:t> A. Cellular mechanics and gene expression in blood vessels. J </a:t>
            </a:r>
            <a:r>
              <a:rPr lang="en-US" sz="1800" dirty="0" err="1">
                <a:effectLst/>
                <a:ea typeface="Calibri" panose="020F0502020204030204" pitchFamily="34" charset="0"/>
                <a:cs typeface="Times New Roman" panose="02020603050405020304" pitchFamily="18" charset="0"/>
              </a:rPr>
              <a:t>Biomech</a:t>
            </a:r>
            <a:r>
              <a:rPr lang="en-US" sz="1800" dirty="0">
                <a:effectLst/>
                <a:ea typeface="Calibri" panose="020F0502020204030204" pitchFamily="34" charset="0"/>
                <a:cs typeface="Times New Roman" panose="02020603050405020304" pitchFamily="18" charset="0"/>
              </a:rPr>
              <a:t>. 2003 May;36(5):631-43.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10.1016/s0021-9290(02)00441-4. PMID: 12694993.</a:t>
            </a:r>
          </a:p>
          <a:p>
            <a:pPr>
              <a:lnSpc>
                <a:spcPct val="107000"/>
              </a:lnSpc>
              <a:spcAft>
                <a:spcPts val="800"/>
              </a:spcAft>
            </a:pPr>
            <a:r>
              <a:rPr lang="en-US" sz="1800" dirty="0">
                <a:effectLst/>
                <a:ea typeface="Calibri" panose="020F0502020204030204" pitchFamily="34" charset="0"/>
                <a:cs typeface="Times New Roman" panose="02020603050405020304" pitchFamily="18" charset="0"/>
              </a:rPr>
              <a:t>11. Edinger KL, Frye CA. Androgens' effects to enhance learning may be mediated in part through actions at estrogen receptor-beta in the hippocampus. </a:t>
            </a:r>
            <a:r>
              <a:rPr lang="en-US" sz="1800" dirty="0" err="1">
                <a:effectLst/>
                <a:ea typeface="Calibri" panose="020F0502020204030204" pitchFamily="34" charset="0"/>
                <a:cs typeface="Times New Roman" panose="02020603050405020304" pitchFamily="18" charset="0"/>
              </a:rPr>
              <a:t>Neurobiol</a:t>
            </a:r>
            <a:r>
              <a:rPr lang="en-US" sz="1800" dirty="0">
                <a:effectLst/>
                <a:ea typeface="Calibri" panose="020F0502020204030204" pitchFamily="34" charset="0"/>
                <a:cs typeface="Times New Roman" panose="02020603050405020304" pitchFamily="18" charset="0"/>
              </a:rPr>
              <a:t> Learn Mem. 2007 Jan;87(1):78-85.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10.1016/j.nlm.2006.07.001. </a:t>
            </a:r>
            <a:r>
              <a:rPr lang="en-US" sz="1800" dirty="0" err="1">
                <a:effectLst/>
                <a:ea typeface="Calibri" panose="020F0502020204030204" pitchFamily="34" charset="0"/>
                <a:cs typeface="Times New Roman" panose="02020603050405020304" pitchFamily="18" charset="0"/>
              </a:rPr>
              <a:t>Epub</a:t>
            </a:r>
            <a:r>
              <a:rPr lang="en-US" sz="1800" dirty="0">
                <a:effectLst/>
                <a:ea typeface="Calibri" panose="020F0502020204030204" pitchFamily="34" charset="0"/>
                <a:cs typeface="Times New Roman" panose="02020603050405020304" pitchFamily="18" charset="0"/>
              </a:rPr>
              <a:t> 2006 Aug 14. PMID: 16904920; PMCID: PMC3633449.</a:t>
            </a:r>
          </a:p>
          <a:p>
            <a:pPr>
              <a:lnSpc>
                <a:spcPct val="107000"/>
              </a:lnSpc>
              <a:spcAft>
                <a:spcPts val="800"/>
              </a:spcAft>
            </a:pPr>
            <a:r>
              <a:rPr lang="en-US" sz="1800" dirty="0">
                <a:effectLst/>
                <a:ea typeface="Calibri" panose="020F0502020204030204" pitchFamily="34" charset="0"/>
                <a:cs typeface="Times New Roman" panose="02020603050405020304" pitchFamily="18" charset="0"/>
              </a:rPr>
              <a:t>12. </a:t>
            </a:r>
            <a:r>
              <a:rPr lang="en-US" sz="1800" dirty="0" err="1">
                <a:effectLst/>
                <a:ea typeface="Calibri" panose="020F0502020204030204" pitchFamily="34" charset="0"/>
                <a:cs typeface="Times New Roman" panose="02020603050405020304" pitchFamily="18" charset="0"/>
              </a:rPr>
              <a:t>Gimbrone</a:t>
            </a:r>
            <a:r>
              <a:rPr lang="en-US" sz="1800" dirty="0">
                <a:effectLst/>
                <a:ea typeface="Calibri" panose="020F0502020204030204" pitchFamily="34" charset="0"/>
                <a:cs typeface="Times New Roman" panose="02020603050405020304" pitchFamily="18" charset="0"/>
              </a:rPr>
              <a:t> MA Jr, Topper JN, Nagel T, Anderson KR, Garcia-</a:t>
            </a:r>
            <a:r>
              <a:rPr lang="en-US" sz="1800" dirty="0" err="1">
                <a:effectLst/>
                <a:ea typeface="Calibri" panose="020F0502020204030204" pitchFamily="34" charset="0"/>
                <a:cs typeface="Times New Roman" panose="02020603050405020304" pitchFamily="18" charset="0"/>
              </a:rPr>
              <a:t>Cardeña</a:t>
            </a:r>
            <a:r>
              <a:rPr lang="en-US" sz="1800" dirty="0">
                <a:effectLst/>
                <a:ea typeface="Calibri" panose="020F0502020204030204" pitchFamily="34" charset="0"/>
                <a:cs typeface="Times New Roman" panose="02020603050405020304" pitchFamily="18" charset="0"/>
              </a:rPr>
              <a:t> G. Endothelial dysfunction, hemodynamic forces, and atherogenesis. Ann N Y </a:t>
            </a:r>
            <a:r>
              <a:rPr lang="en-US" sz="1800" dirty="0" err="1">
                <a:effectLst/>
                <a:ea typeface="Calibri" panose="020F0502020204030204" pitchFamily="34" charset="0"/>
                <a:cs typeface="Times New Roman" panose="02020603050405020304" pitchFamily="18" charset="0"/>
              </a:rPr>
              <a:t>Acad</a:t>
            </a:r>
            <a:r>
              <a:rPr lang="en-US" sz="1800" dirty="0">
                <a:effectLst/>
                <a:ea typeface="Calibri" panose="020F0502020204030204" pitchFamily="34" charset="0"/>
                <a:cs typeface="Times New Roman" panose="02020603050405020304" pitchFamily="18" charset="0"/>
              </a:rPr>
              <a:t> Sci. 2000 May;902:230-9; discussion 239-40. </a:t>
            </a:r>
            <a:r>
              <a:rPr lang="en-US" sz="1800" dirty="0" err="1">
                <a:effectLst/>
                <a:ea typeface="Calibri" panose="020F0502020204030204" pitchFamily="34" charset="0"/>
                <a:cs typeface="Times New Roman" panose="02020603050405020304" pitchFamily="18" charset="0"/>
              </a:rPr>
              <a:t>doi</a:t>
            </a:r>
            <a:r>
              <a:rPr lang="en-US" sz="1800" dirty="0">
                <a:effectLst/>
                <a:ea typeface="Calibri" panose="020F0502020204030204" pitchFamily="34" charset="0"/>
                <a:cs typeface="Times New Roman" panose="02020603050405020304" pitchFamily="18" charset="0"/>
              </a:rPr>
              <a:t>: 10.1111/j.1749-6632.2000.tb06318.x. PMID: 10865843.</a:t>
            </a:r>
            <a:endParaRPr lang="ru-RU"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195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50C2E9-5E68-424A-BC10-6E596F0F5840}"/>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0856E2B5-A25E-476F-93E9-5B02FBCE8749}"/>
              </a:ext>
            </a:extLst>
          </p:cNvPr>
          <p:cNvSpPr txBox="1"/>
          <p:nvPr/>
        </p:nvSpPr>
        <p:spPr>
          <a:xfrm>
            <a:off x="119336" y="1556792"/>
            <a:ext cx="11953328" cy="5355312"/>
          </a:xfrm>
          <a:prstGeom prst="rect">
            <a:avLst/>
          </a:prstGeom>
          <a:noFill/>
        </p:spPr>
        <p:txBody>
          <a:bodyPr wrap="square">
            <a:spAutoFit/>
          </a:bodyPr>
          <a:lstStyle/>
          <a:p>
            <a:r>
              <a:rPr lang="en-US" dirty="0"/>
              <a:t>13. Bao G, Suresh S. Cell and molecular mechanics of biological materials. Nat Mater. 2003 Nov;2(11):715-25. </a:t>
            </a:r>
            <a:r>
              <a:rPr lang="en-US" dirty="0" err="1"/>
              <a:t>doi</a:t>
            </a:r>
            <a:r>
              <a:rPr lang="en-US" dirty="0"/>
              <a:t>: 10.1038/nmat1001. PMID: 14593396.</a:t>
            </a:r>
          </a:p>
          <a:p>
            <a:r>
              <a:rPr lang="en-US" dirty="0"/>
              <a:t>14. Huang H, </a:t>
            </a:r>
            <a:r>
              <a:rPr lang="en-US" dirty="0" err="1"/>
              <a:t>Kamm</a:t>
            </a:r>
            <a:r>
              <a:rPr lang="en-US" dirty="0"/>
              <a:t> RD, Lee RT. Cell mechanics and </a:t>
            </a:r>
            <a:r>
              <a:rPr lang="en-US" dirty="0" err="1"/>
              <a:t>mechanotransduction</a:t>
            </a:r>
            <a:r>
              <a:rPr lang="en-US" dirty="0"/>
              <a:t>: pathways, probes, and physiology. Am J </a:t>
            </a:r>
            <a:r>
              <a:rPr lang="en-US" dirty="0" err="1"/>
              <a:t>Physiol</a:t>
            </a:r>
            <a:r>
              <a:rPr lang="en-US" dirty="0"/>
              <a:t> Cell Physiol. 2004 Jul;287(1):C1-11. </a:t>
            </a:r>
            <a:r>
              <a:rPr lang="en-US" dirty="0" err="1"/>
              <a:t>doi</a:t>
            </a:r>
            <a:r>
              <a:rPr lang="en-US" dirty="0"/>
              <a:t>: 10.1152/ajpcell.00559.2003. PMID: 15189819.</a:t>
            </a:r>
          </a:p>
          <a:p>
            <a:r>
              <a:rPr lang="en-US" dirty="0"/>
              <a:t>15. Davies H, </a:t>
            </a:r>
            <a:r>
              <a:rPr lang="en-US" dirty="0" err="1"/>
              <a:t>Bignell</a:t>
            </a:r>
            <a:r>
              <a:rPr lang="en-US" dirty="0"/>
              <a:t> GR, Cox C, Stephens P, </a:t>
            </a:r>
            <a:r>
              <a:rPr lang="en-US" dirty="0" err="1"/>
              <a:t>Edkins</a:t>
            </a:r>
            <a:r>
              <a:rPr lang="en-US" dirty="0"/>
              <a:t> S, Clegg S, Teague J, </a:t>
            </a:r>
            <a:r>
              <a:rPr lang="en-US" dirty="0" err="1"/>
              <a:t>Woffendin</a:t>
            </a:r>
            <a:r>
              <a:rPr lang="en-US" dirty="0"/>
              <a:t> H, Garnett MJ, Bottomley W, Davis N, Dicks E, Ewing R, Floyd Y, Gray K, Hall S, Hawes R, Hughes J, </a:t>
            </a:r>
            <a:r>
              <a:rPr lang="en-US" dirty="0" err="1"/>
              <a:t>Kosmidou</a:t>
            </a:r>
            <a:r>
              <a:rPr lang="en-US" dirty="0"/>
              <a:t> V, Menzies A, </a:t>
            </a:r>
            <a:r>
              <a:rPr lang="en-US" dirty="0" err="1"/>
              <a:t>Mould</a:t>
            </a:r>
            <a:r>
              <a:rPr lang="en-US" dirty="0"/>
              <a:t> C, Parker A, Stevens C, Watt S, Hooper S, Wilson R, </a:t>
            </a:r>
            <a:r>
              <a:rPr lang="en-US" dirty="0" err="1"/>
              <a:t>Jayatilake</a:t>
            </a:r>
            <a:r>
              <a:rPr lang="en-US" dirty="0"/>
              <a:t> H, </a:t>
            </a:r>
            <a:r>
              <a:rPr lang="en-US" dirty="0" err="1"/>
              <a:t>Gusterson</a:t>
            </a:r>
            <a:r>
              <a:rPr lang="en-US" dirty="0"/>
              <a:t> BA, Cooper C, Shipley J, Hargrave D, Pritchard-Jones K, Maitland N, </a:t>
            </a:r>
            <a:r>
              <a:rPr lang="en-US" dirty="0" err="1"/>
              <a:t>Chenevix</a:t>
            </a:r>
            <a:r>
              <a:rPr lang="en-US" dirty="0"/>
              <a:t>-Trench G, Riggins GJ, </a:t>
            </a:r>
            <a:r>
              <a:rPr lang="en-US" dirty="0" err="1"/>
              <a:t>Bigner</a:t>
            </a:r>
            <a:r>
              <a:rPr lang="en-US" dirty="0"/>
              <a:t> DD, Palmieri G, </a:t>
            </a:r>
            <a:r>
              <a:rPr lang="en-US" dirty="0" err="1"/>
              <a:t>Cossu</a:t>
            </a:r>
            <a:r>
              <a:rPr lang="en-US" dirty="0"/>
              <a:t> A, Flanagan A, Nicholson A, Ho JW, Leung SY, Yuen ST, Weber BL, </a:t>
            </a:r>
            <a:r>
              <a:rPr lang="en-US" dirty="0" err="1"/>
              <a:t>Seigler</a:t>
            </a:r>
            <a:r>
              <a:rPr lang="en-US" dirty="0"/>
              <a:t> HF, Darrow TL, Paterson H, Marais R, Marshall CJ, Wooster R, Stratton MR, </a:t>
            </a:r>
            <a:r>
              <a:rPr lang="en-US" dirty="0" err="1"/>
              <a:t>Futreal</a:t>
            </a:r>
            <a:r>
              <a:rPr lang="en-US" dirty="0"/>
              <a:t> PA. Mutations of the BRAF gene in human cancer. Nature. 2002 Jun 27;417(6892):949-54. </a:t>
            </a:r>
            <a:r>
              <a:rPr lang="en-US" dirty="0" err="1"/>
              <a:t>doi</a:t>
            </a:r>
            <a:r>
              <a:rPr lang="en-US" dirty="0"/>
              <a:t>: 10.1038/nature00766. </a:t>
            </a:r>
            <a:r>
              <a:rPr lang="en-US" dirty="0" err="1"/>
              <a:t>Epub</a:t>
            </a:r>
            <a:r>
              <a:rPr lang="en-US" dirty="0"/>
              <a:t> 2002 Jun 9. PMID: 12068308.</a:t>
            </a:r>
          </a:p>
          <a:p>
            <a:r>
              <a:rPr lang="en-US" dirty="0"/>
              <a:t>16. </a:t>
            </a:r>
            <a:r>
              <a:rPr lang="en-US" dirty="0" err="1"/>
              <a:t>Ingber</a:t>
            </a:r>
            <a:r>
              <a:rPr lang="en-US" dirty="0"/>
              <a:t> DE. The architecture of life. Sci Am. 1998 Jan;278(1):48-57. </a:t>
            </a:r>
            <a:r>
              <a:rPr lang="en-US" dirty="0" err="1"/>
              <a:t>doi</a:t>
            </a:r>
            <a:r>
              <a:rPr lang="en-US" dirty="0"/>
              <a:t>: 10.1038/scientificamerican0198-48. PMID: 11536845.</a:t>
            </a:r>
          </a:p>
          <a:p>
            <a:r>
              <a:rPr lang="en-US" dirty="0"/>
              <a:t>17. </a:t>
            </a:r>
            <a:r>
              <a:rPr lang="en-US" dirty="0" err="1"/>
              <a:t>Shyy</a:t>
            </a:r>
            <a:r>
              <a:rPr lang="en-US" dirty="0"/>
              <a:t> JY, </a:t>
            </a:r>
            <a:r>
              <a:rPr lang="en-US" dirty="0" err="1"/>
              <a:t>Chien</a:t>
            </a:r>
            <a:r>
              <a:rPr lang="en-US" dirty="0"/>
              <a:t> S. Role of integrins in endothelial </a:t>
            </a:r>
            <a:r>
              <a:rPr lang="en-US" dirty="0" err="1"/>
              <a:t>mechanosensing</a:t>
            </a:r>
            <a:r>
              <a:rPr lang="en-US" dirty="0"/>
              <a:t> of shear stress. Circ Res. 2002 Nov 1;91(9):769-75. </a:t>
            </a:r>
            <a:r>
              <a:rPr lang="en-US" dirty="0" err="1"/>
              <a:t>doi</a:t>
            </a:r>
            <a:r>
              <a:rPr lang="en-US" dirty="0"/>
              <a:t>: 10.1161/01.res.0000038487.19924.18. PMID: 12411390.</a:t>
            </a:r>
          </a:p>
          <a:p>
            <a:r>
              <a:rPr lang="en-US" dirty="0"/>
              <a:t>18. </a:t>
            </a:r>
            <a:r>
              <a:rPr lang="en-US" dirty="0" err="1"/>
              <a:t>Janmey</a:t>
            </a:r>
            <a:r>
              <a:rPr lang="en-US" dirty="0"/>
              <a:t> PA, Weitz DA. Dealing with mechanics: mechanisms of force transduction in cells. Trends </a:t>
            </a:r>
            <a:r>
              <a:rPr lang="en-US" dirty="0" err="1"/>
              <a:t>Biochem</a:t>
            </a:r>
            <a:r>
              <a:rPr lang="en-US" dirty="0"/>
              <a:t> Sci. 2004 Jul;29(7):364-70. </a:t>
            </a:r>
            <a:r>
              <a:rPr lang="en-US" dirty="0" err="1"/>
              <a:t>doi</a:t>
            </a:r>
            <a:r>
              <a:rPr lang="en-US" dirty="0"/>
              <a:t>: 10.1016/j.tibs.2004.05.003. PMID: 15236744.</a:t>
            </a:r>
          </a:p>
          <a:p>
            <a:r>
              <a:rPr lang="en-US" dirty="0"/>
              <a:t>19. Malek AM, </a:t>
            </a:r>
            <a:r>
              <a:rPr lang="en-US" dirty="0" err="1"/>
              <a:t>Alper</a:t>
            </a:r>
            <a:r>
              <a:rPr lang="en-US" dirty="0"/>
              <a:t> SL, Izumo S. Hemodynamic shear stress and its role in atherosclerosis. JAMA. 1999 Dec 1;282(21):2035-42. </a:t>
            </a:r>
            <a:r>
              <a:rPr lang="en-US" dirty="0" err="1"/>
              <a:t>doi</a:t>
            </a:r>
            <a:r>
              <a:rPr lang="en-US" dirty="0"/>
              <a:t>: 10.1001/jama.282.21.2035. PMID: 10591386.</a:t>
            </a:r>
            <a:endParaRPr lang="ru-RU" dirty="0"/>
          </a:p>
        </p:txBody>
      </p:sp>
    </p:spTree>
    <p:extLst>
      <p:ext uri="{BB962C8B-B14F-4D97-AF65-F5344CB8AC3E}">
        <p14:creationId xmlns:p14="http://schemas.microsoft.com/office/powerpoint/2010/main" val="64869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855602-24CD-4B59-B18D-5F081C108746}"/>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83C3DFE7-3EE3-41EC-ADD1-5382052FA803}"/>
              </a:ext>
            </a:extLst>
          </p:cNvPr>
          <p:cNvSpPr txBox="1"/>
          <p:nvPr/>
        </p:nvSpPr>
        <p:spPr>
          <a:xfrm>
            <a:off x="155340" y="1772816"/>
            <a:ext cx="11881320" cy="5078313"/>
          </a:xfrm>
          <a:prstGeom prst="rect">
            <a:avLst/>
          </a:prstGeom>
          <a:noFill/>
        </p:spPr>
        <p:txBody>
          <a:bodyPr wrap="square">
            <a:spAutoFit/>
          </a:bodyPr>
          <a:lstStyle/>
          <a:p>
            <a:r>
              <a:rPr lang="en-US" b="0" i="0" dirty="0">
                <a:solidFill>
                  <a:srgbClr val="212121"/>
                </a:solidFill>
                <a:effectLst/>
              </a:rPr>
              <a:t>20. </a:t>
            </a:r>
            <a:r>
              <a:rPr lang="en-US" b="0" i="0" dirty="0" err="1">
                <a:solidFill>
                  <a:srgbClr val="212121"/>
                </a:solidFill>
                <a:effectLst/>
              </a:rPr>
              <a:t>Gimbrone</a:t>
            </a:r>
            <a:r>
              <a:rPr lang="en-US" b="0" i="0" dirty="0">
                <a:solidFill>
                  <a:srgbClr val="212121"/>
                </a:solidFill>
                <a:effectLst/>
              </a:rPr>
              <a:t> MA Jr, Topper JN, Nagel T, Anderson KR, Garcia-</a:t>
            </a:r>
            <a:r>
              <a:rPr lang="en-US" b="0" i="0" dirty="0" err="1">
                <a:solidFill>
                  <a:srgbClr val="212121"/>
                </a:solidFill>
                <a:effectLst/>
              </a:rPr>
              <a:t>Cardeña</a:t>
            </a:r>
            <a:r>
              <a:rPr lang="en-US" b="0" i="0" dirty="0">
                <a:solidFill>
                  <a:srgbClr val="212121"/>
                </a:solidFill>
                <a:effectLst/>
              </a:rPr>
              <a:t> G. Endothelial dysfunction, hemodynamic forces, and atherogenesis. Ann N Y </a:t>
            </a:r>
            <a:r>
              <a:rPr lang="en-US" b="0" i="0" dirty="0" err="1">
                <a:solidFill>
                  <a:srgbClr val="212121"/>
                </a:solidFill>
                <a:effectLst/>
              </a:rPr>
              <a:t>Acad</a:t>
            </a:r>
            <a:r>
              <a:rPr lang="en-US" b="0" i="0" dirty="0">
                <a:solidFill>
                  <a:srgbClr val="212121"/>
                </a:solidFill>
                <a:effectLst/>
              </a:rPr>
              <a:t> Sci. 2000 May;902:230-9; discussion 239-40. </a:t>
            </a:r>
            <a:r>
              <a:rPr lang="en-US" b="0" i="0" dirty="0" err="1">
                <a:solidFill>
                  <a:srgbClr val="212121"/>
                </a:solidFill>
                <a:effectLst/>
              </a:rPr>
              <a:t>doi</a:t>
            </a:r>
            <a:r>
              <a:rPr lang="en-US" b="0" i="0" dirty="0">
                <a:solidFill>
                  <a:srgbClr val="212121"/>
                </a:solidFill>
                <a:effectLst/>
              </a:rPr>
              <a:t>: 10.1111/j.1749-6632.2000.tb06318.x. PMID: 10865843.</a:t>
            </a:r>
            <a:endParaRPr lang="ru-RU" b="0" i="0" dirty="0">
              <a:solidFill>
                <a:srgbClr val="212121"/>
              </a:solidFill>
              <a:effectLst/>
            </a:endParaRPr>
          </a:p>
          <a:p>
            <a:r>
              <a:rPr lang="ru-RU" dirty="0"/>
              <a:t>21. </a:t>
            </a:r>
            <a:r>
              <a:rPr lang="en-US" dirty="0"/>
              <a:t>Geiger B, </a:t>
            </a:r>
            <a:r>
              <a:rPr lang="en-US" dirty="0" err="1"/>
              <a:t>Bershadsky</a:t>
            </a:r>
            <a:r>
              <a:rPr lang="en-US" dirty="0"/>
              <a:t> A. Exploring the neighborhood: adhesion-coupled cell </a:t>
            </a:r>
            <a:r>
              <a:rPr lang="en-US" dirty="0" err="1"/>
              <a:t>mechanosensors</a:t>
            </a:r>
            <a:r>
              <a:rPr lang="en-US" dirty="0"/>
              <a:t>. Cell. 2002 Jul 26;110(2):139-42. </a:t>
            </a:r>
            <a:r>
              <a:rPr lang="en-US" dirty="0" err="1"/>
              <a:t>doi</a:t>
            </a:r>
            <a:r>
              <a:rPr lang="en-US" dirty="0"/>
              <a:t>: 10.1016/s0092-8674(02)00831-0. PMID: 12150922.</a:t>
            </a:r>
            <a:endParaRPr lang="ru-RU" dirty="0"/>
          </a:p>
          <a:p>
            <a:r>
              <a:rPr lang="ru-RU" dirty="0"/>
              <a:t>22. </a:t>
            </a:r>
            <a:r>
              <a:rPr lang="en-US" dirty="0"/>
              <a:t>Singer SJ, Nicolson GL. The fluid mosaic model of the structure of cell membranes. Science. 1972 Feb 18;175(4023):720-31. </a:t>
            </a:r>
            <a:r>
              <a:rPr lang="en-US" dirty="0" err="1"/>
              <a:t>doi</a:t>
            </a:r>
            <a:r>
              <a:rPr lang="en-US" dirty="0"/>
              <a:t>: 10.1126/science.175.4023.720. PMID: 4333397.</a:t>
            </a:r>
          </a:p>
          <a:p>
            <a:r>
              <a:rPr lang="en-US" dirty="0"/>
              <a:t>23. Waugh R, Evans EA. </a:t>
            </a:r>
            <a:r>
              <a:rPr lang="en-US" dirty="0" err="1"/>
              <a:t>Thermoelasticity</a:t>
            </a:r>
            <a:r>
              <a:rPr lang="en-US" dirty="0"/>
              <a:t> of red blood cell membrane. </a:t>
            </a:r>
            <a:r>
              <a:rPr lang="en-US" dirty="0" err="1"/>
              <a:t>Biophys</a:t>
            </a:r>
            <a:r>
              <a:rPr lang="en-US" dirty="0"/>
              <a:t> J. 1979 Apr;26(1):115-31. </a:t>
            </a:r>
            <a:r>
              <a:rPr lang="en-US" dirty="0" err="1"/>
              <a:t>doi</a:t>
            </a:r>
            <a:r>
              <a:rPr lang="en-US" dirty="0"/>
              <a:t>: 10.1016/S0006-3495(79)85239-X. PMID: 262408; PMCID: PMC1328507.</a:t>
            </a:r>
            <a:endParaRPr lang="ru-RU" dirty="0"/>
          </a:p>
          <a:p>
            <a:r>
              <a:rPr lang="ru-RU" dirty="0"/>
              <a:t>24. </a:t>
            </a:r>
            <a:r>
              <a:rPr lang="en-US" dirty="0"/>
              <a:t>Mohandas N, Evans E. Mechanical properties of the red cell membrane in relation to molecular structure and genetic defects. </a:t>
            </a:r>
            <a:r>
              <a:rPr lang="en-US" dirty="0" err="1"/>
              <a:t>Annu</a:t>
            </a:r>
            <a:r>
              <a:rPr lang="en-US" dirty="0"/>
              <a:t> Rev </a:t>
            </a:r>
            <a:r>
              <a:rPr lang="en-US" dirty="0" err="1"/>
              <a:t>Biophys</a:t>
            </a:r>
            <a:r>
              <a:rPr lang="en-US" dirty="0"/>
              <a:t> </a:t>
            </a:r>
            <a:r>
              <a:rPr lang="en-US" dirty="0" err="1"/>
              <a:t>Biomol</a:t>
            </a:r>
            <a:r>
              <a:rPr lang="en-US" dirty="0"/>
              <a:t> Struct. 1994;23:787-818. </a:t>
            </a:r>
            <a:r>
              <a:rPr lang="en-US" dirty="0" err="1"/>
              <a:t>doi</a:t>
            </a:r>
            <a:r>
              <a:rPr lang="en-US" dirty="0"/>
              <a:t>: 10.1146/annurev.bb.23.060194.004035. PMID: 7919799.</a:t>
            </a:r>
          </a:p>
          <a:p>
            <a:r>
              <a:rPr lang="en-US" dirty="0"/>
              <a:t>25. </a:t>
            </a:r>
            <a:r>
              <a:rPr lang="en-US" dirty="0" err="1"/>
              <a:t>Strey</a:t>
            </a:r>
            <a:r>
              <a:rPr lang="en-US" dirty="0"/>
              <a:t> H, Peterson M, </a:t>
            </a:r>
            <a:r>
              <a:rPr lang="en-US" dirty="0" err="1"/>
              <a:t>Sackmann</a:t>
            </a:r>
            <a:r>
              <a:rPr lang="en-US" dirty="0"/>
              <a:t> E. Measurement of erythrocyte membrane elasticity by flicker eigenmode decomposition. </a:t>
            </a:r>
            <a:r>
              <a:rPr lang="en-US" dirty="0" err="1"/>
              <a:t>Biophys</a:t>
            </a:r>
            <a:r>
              <a:rPr lang="en-US" dirty="0"/>
              <a:t> J. 1995 Aug;69(2):478-88. </a:t>
            </a:r>
            <a:r>
              <a:rPr lang="en-US" dirty="0" err="1"/>
              <a:t>doi</a:t>
            </a:r>
            <a:r>
              <a:rPr lang="en-US" dirty="0"/>
              <a:t>: 10.1016/S0006-3495(95)79921-0. PMID: 8527662; PMCID: PMC1236273.</a:t>
            </a:r>
          </a:p>
          <a:p>
            <a:r>
              <a:rPr lang="en-US" dirty="0"/>
              <a:t>26. Zhelev DV, Needham D, Hochmuth RM. A novel </a:t>
            </a:r>
            <a:r>
              <a:rPr lang="en-US" dirty="0" err="1"/>
              <a:t>micropipet</a:t>
            </a:r>
            <a:r>
              <a:rPr lang="en-US" dirty="0"/>
              <a:t> method for measuring the bending modulus of vesicle membranes. </a:t>
            </a:r>
            <a:r>
              <a:rPr lang="en-US" dirty="0" err="1"/>
              <a:t>Biophys</a:t>
            </a:r>
            <a:r>
              <a:rPr lang="en-US" dirty="0"/>
              <a:t> J. 1994 Aug;67(2):720-7. </a:t>
            </a:r>
            <a:r>
              <a:rPr lang="en-US" dirty="0" err="1"/>
              <a:t>doi</a:t>
            </a:r>
            <a:r>
              <a:rPr lang="en-US" dirty="0"/>
              <a:t>: 10.1016/S0006-3495(94)80530-2. PMID: 7948685; PMCID: PMC1225415.</a:t>
            </a:r>
            <a:endParaRPr lang="ru-RU" dirty="0"/>
          </a:p>
        </p:txBody>
      </p:sp>
    </p:spTree>
    <p:extLst>
      <p:ext uri="{BB962C8B-B14F-4D97-AF65-F5344CB8AC3E}">
        <p14:creationId xmlns:p14="http://schemas.microsoft.com/office/powerpoint/2010/main" val="159103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F02186-BF5B-44E1-BED8-332C3B3249BF}"/>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05A64FB4-4994-4D3B-815E-21717B384CF1}"/>
              </a:ext>
            </a:extLst>
          </p:cNvPr>
          <p:cNvSpPr txBox="1"/>
          <p:nvPr/>
        </p:nvSpPr>
        <p:spPr>
          <a:xfrm>
            <a:off x="335360" y="1628800"/>
            <a:ext cx="11665296" cy="5355312"/>
          </a:xfrm>
          <a:prstGeom prst="rect">
            <a:avLst/>
          </a:prstGeom>
          <a:noFill/>
        </p:spPr>
        <p:txBody>
          <a:bodyPr wrap="square">
            <a:spAutoFit/>
          </a:bodyPr>
          <a:lstStyle/>
          <a:p>
            <a:r>
              <a:rPr lang="en-US" dirty="0"/>
              <a:t>27. Evans E, </a:t>
            </a:r>
            <a:r>
              <a:rPr lang="en-US" dirty="0" err="1"/>
              <a:t>Rawicz</a:t>
            </a:r>
            <a:r>
              <a:rPr lang="en-US" dirty="0"/>
              <a:t> W. Entropy-driven tension and bending elasticity in condensed-fluid membranes. Phys Rev Lett. 1990 Apr 23;64(17):2094-2097. </a:t>
            </a:r>
            <a:r>
              <a:rPr lang="en-US" dirty="0" err="1"/>
              <a:t>doi</a:t>
            </a:r>
            <a:r>
              <a:rPr lang="en-US" dirty="0"/>
              <a:t>: 10.1103/PhysRevLett.64.2094. PMID: 10041575.</a:t>
            </a:r>
            <a:endParaRPr lang="ru-RU" dirty="0"/>
          </a:p>
          <a:p>
            <a:r>
              <a:rPr lang="ru-RU" dirty="0"/>
              <a:t>28. </a:t>
            </a:r>
            <a:r>
              <a:rPr lang="en-US" dirty="0"/>
              <a:t>Dahl KN, Kahn SM, Wilson KL, </a:t>
            </a:r>
            <a:r>
              <a:rPr lang="en-US" dirty="0" err="1"/>
              <a:t>Discher</a:t>
            </a:r>
            <a:r>
              <a:rPr lang="en-US" dirty="0"/>
              <a:t> DE. The nuclear envelope lamina network has elasticity and a compressibility limit suggestive of a molecular shock absorber. J Cell Sci. 2004 Sep 15;117(Pt 20):4779-86. </a:t>
            </a:r>
            <a:r>
              <a:rPr lang="en-US" dirty="0" err="1"/>
              <a:t>doi</a:t>
            </a:r>
            <a:r>
              <a:rPr lang="en-US" dirty="0"/>
              <a:t>: 10.1242/jcs.01357. </a:t>
            </a:r>
            <a:r>
              <a:rPr lang="en-US" dirty="0" err="1"/>
              <a:t>Epub</a:t>
            </a:r>
            <a:r>
              <a:rPr lang="en-US" dirty="0"/>
              <a:t> 2004 Aug 25. PMID: 15331638.</a:t>
            </a:r>
            <a:endParaRPr lang="ru-RU" dirty="0"/>
          </a:p>
          <a:p>
            <a:r>
              <a:rPr lang="ru-RU" dirty="0"/>
              <a:t>29. </a:t>
            </a:r>
            <a:r>
              <a:rPr lang="en-US" dirty="0"/>
              <a:t>Dahl KN, Engler AJ, </a:t>
            </a:r>
            <a:r>
              <a:rPr lang="en-US" dirty="0" err="1"/>
              <a:t>Pajerowski</a:t>
            </a:r>
            <a:r>
              <a:rPr lang="en-US" dirty="0"/>
              <a:t> JD, </a:t>
            </a:r>
            <a:r>
              <a:rPr lang="en-US" dirty="0" err="1"/>
              <a:t>Discher</a:t>
            </a:r>
            <a:r>
              <a:rPr lang="en-US" dirty="0"/>
              <a:t> DE. Power-law rheology of isolated nuclei with deformation mapping of nuclear substructures. </a:t>
            </a:r>
            <a:r>
              <a:rPr lang="en-US" dirty="0" err="1"/>
              <a:t>Biophys</a:t>
            </a:r>
            <a:r>
              <a:rPr lang="en-US" dirty="0"/>
              <a:t> J. 2005 Oct;89(4):2855-64. </a:t>
            </a:r>
            <a:r>
              <a:rPr lang="en-US" dirty="0" err="1"/>
              <a:t>doi</a:t>
            </a:r>
            <a:r>
              <a:rPr lang="en-US" dirty="0"/>
              <a:t>: 10.1529/biophysj.105.062554. </a:t>
            </a:r>
            <a:r>
              <a:rPr lang="en-US" dirty="0" err="1"/>
              <a:t>Epub</a:t>
            </a:r>
            <a:r>
              <a:rPr lang="en-US" dirty="0"/>
              <a:t> 2005 Jul 29. PMID: 16055543; PMCID: PMC1366783.</a:t>
            </a:r>
          </a:p>
          <a:p>
            <a:r>
              <a:rPr lang="en-US" dirty="0"/>
              <a:t>30. </a:t>
            </a:r>
            <a:r>
              <a:rPr lang="en-US" dirty="0" err="1"/>
              <a:t>Bindschadler</a:t>
            </a:r>
            <a:r>
              <a:rPr lang="en-US" dirty="0"/>
              <a:t> M, Osborn EA, Dewey CF Jr, McGrath JL. A mechanistic model of the actin cycle. </a:t>
            </a:r>
            <a:r>
              <a:rPr lang="en-US" dirty="0" err="1"/>
              <a:t>Biophys</a:t>
            </a:r>
            <a:r>
              <a:rPr lang="en-US" dirty="0"/>
              <a:t> J. 2004 May;86(5):2720-39. </a:t>
            </a:r>
            <a:r>
              <a:rPr lang="en-US" dirty="0" err="1"/>
              <a:t>doi</a:t>
            </a:r>
            <a:r>
              <a:rPr lang="en-US" dirty="0"/>
              <a:t>: 10.1016/S0006-3495(04)74326-X. PMID: 15111391; PMCID: PMC1304143.</a:t>
            </a:r>
          </a:p>
          <a:p>
            <a:r>
              <a:rPr lang="en-US" dirty="0"/>
              <a:t>31. Howard J. Jonathon Howard. Trends Cell Biol. 2001 Nov;11(11):452-3. PMID: 11684429.</a:t>
            </a:r>
            <a:endParaRPr lang="ru-RU" dirty="0"/>
          </a:p>
          <a:p>
            <a:r>
              <a:rPr lang="ru-RU" dirty="0"/>
              <a:t>32. </a:t>
            </a:r>
            <a:r>
              <a:rPr lang="en-US" dirty="0" err="1"/>
              <a:t>Mitchison</a:t>
            </a:r>
            <a:r>
              <a:rPr lang="en-US" dirty="0"/>
              <a:t> T, Kirschner M. Dynamic instability of microtubule growth. Nature. 1984 Nov 15-21;312(5991):237-42. </a:t>
            </a:r>
            <a:r>
              <a:rPr lang="en-US" dirty="0" err="1"/>
              <a:t>doi</a:t>
            </a:r>
            <a:r>
              <a:rPr lang="en-US" dirty="0"/>
              <a:t>: 10.1038/312237a0. PMID: 6504138.</a:t>
            </a:r>
          </a:p>
          <a:p>
            <a:r>
              <a:rPr lang="en-US" dirty="0"/>
              <a:t>33. </a:t>
            </a:r>
            <a:r>
              <a:rPr lang="en-US" dirty="0" err="1"/>
              <a:t>Mücke</a:t>
            </a:r>
            <a:r>
              <a:rPr lang="en-US" dirty="0"/>
              <a:t> N, </a:t>
            </a:r>
            <a:r>
              <a:rPr lang="en-US" dirty="0" err="1"/>
              <a:t>Kreplak</a:t>
            </a:r>
            <a:r>
              <a:rPr lang="en-US" dirty="0"/>
              <a:t> L, </a:t>
            </a:r>
            <a:r>
              <a:rPr lang="en-US" dirty="0" err="1"/>
              <a:t>Kirmse</a:t>
            </a:r>
            <a:r>
              <a:rPr lang="en-US" dirty="0"/>
              <a:t> R, </a:t>
            </a:r>
            <a:r>
              <a:rPr lang="en-US" dirty="0" err="1"/>
              <a:t>Wedig</a:t>
            </a:r>
            <a:r>
              <a:rPr lang="en-US" dirty="0"/>
              <a:t> T, Herrmann H, Aebi U, </a:t>
            </a:r>
            <a:r>
              <a:rPr lang="en-US" dirty="0" err="1"/>
              <a:t>Langowski</a:t>
            </a:r>
            <a:r>
              <a:rPr lang="en-US" dirty="0"/>
              <a:t> J. Assessing the flexibility of intermediate filaments by atomic force microscopy. J Mol Biol. 2004 Jan 30;335(5):1241-50. </a:t>
            </a:r>
            <a:r>
              <a:rPr lang="en-US" dirty="0" err="1"/>
              <a:t>doi</a:t>
            </a:r>
            <a:r>
              <a:rPr lang="en-US" dirty="0"/>
              <a:t>: 10.1016/j.jmb.2003.11.038. PMID: 14729340.</a:t>
            </a:r>
          </a:p>
          <a:p>
            <a:r>
              <a:rPr lang="en-US" dirty="0"/>
              <a:t>34. Helmke BP, </a:t>
            </a:r>
            <a:r>
              <a:rPr lang="en-US" dirty="0" err="1"/>
              <a:t>Thakker</a:t>
            </a:r>
            <a:r>
              <a:rPr lang="en-US" dirty="0"/>
              <a:t> DB, Goldman RD, Davies PF. Spatiotemporal analysis of flow-induced intermediate filament displacement in living endothelial cells. </a:t>
            </a:r>
            <a:r>
              <a:rPr lang="en-US" dirty="0" err="1"/>
              <a:t>Biophys</a:t>
            </a:r>
            <a:r>
              <a:rPr lang="en-US" dirty="0"/>
              <a:t> J. 2001 Jan;80(1):184-94. </a:t>
            </a:r>
            <a:r>
              <a:rPr lang="en-US" dirty="0" err="1"/>
              <a:t>doi</a:t>
            </a:r>
            <a:r>
              <a:rPr lang="en-US" dirty="0"/>
              <a:t>: 10.1016/S0006-3495(01)76006-7. PMID: 11159394; PMCID: PMC1301225.</a:t>
            </a:r>
            <a:endParaRPr lang="ru-RU" dirty="0"/>
          </a:p>
        </p:txBody>
      </p:sp>
    </p:spTree>
    <p:extLst>
      <p:ext uri="{BB962C8B-B14F-4D97-AF65-F5344CB8AC3E}">
        <p14:creationId xmlns:p14="http://schemas.microsoft.com/office/powerpoint/2010/main" val="2071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A390A8-F4D5-4242-B621-384EA2FA8B16}"/>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7F048D3C-505F-4971-B35B-3DCBFFD11DD1}"/>
              </a:ext>
            </a:extLst>
          </p:cNvPr>
          <p:cNvSpPr txBox="1"/>
          <p:nvPr/>
        </p:nvSpPr>
        <p:spPr>
          <a:xfrm>
            <a:off x="263352" y="1700808"/>
            <a:ext cx="11665296" cy="4801314"/>
          </a:xfrm>
          <a:prstGeom prst="rect">
            <a:avLst/>
          </a:prstGeom>
          <a:noFill/>
        </p:spPr>
        <p:txBody>
          <a:bodyPr wrap="square">
            <a:spAutoFit/>
          </a:bodyPr>
          <a:lstStyle/>
          <a:p>
            <a:r>
              <a:rPr lang="ru-RU" dirty="0"/>
              <a:t>35. </a:t>
            </a:r>
            <a:r>
              <a:rPr lang="en-US" dirty="0"/>
              <a:t>Balaban NQ, Schwarz US, </a:t>
            </a:r>
            <a:r>
              <a:rPr lang="en-US" dirty="0" err="1"/>
              <a:t>Riveline</a:t>
            </a:r>
            <a:r>
              <a:rPr lang="en-US" dirty="0"/>
              <a:t> D, </a:t>
            </a:r>
            <a:r>
              <a:rPr lang="en-US" dirty="0" err="1"/>
              <a:t>Goichberg</a:t>
            </a:r>
            <a:r>
              <a:rPr lang="en-US" dirty="0"/>
              <a:t> P, </a:t>
            </a:r>
            <a:r>
              <a:rPr lang="en-US" dirty="0" err="1"/>
              <a:t>Tzur</a:t>
            </a:r>
            <a:r>
              <a:rPr lang="en-US" dirty="0"/>
              <a:t> G, </a:t>
            </a:r>
            <a:r>
              <a:rPr lang="en-US" dirty="0" err="1"/>
              <a:t>Sabanay</a:t>
            </a:r>
            <a:r>
              <a:rPr lang="en-US" dirty="0"/>
              <a:t> I, </a:t>
            </a:r>
            <a:r>
              <a:rPr lang="en-US" dirty="0" err="1"/>
              <a:t>Mahalu</a:t>
            </a:r>
            <a:r>
              <a:rPr lang="en-US" dirty="0"/>
              <a:t> D, Safran S, </a:t>
            </a:r>
            <a:r>
              <a:rPr lang="en-US" dirty="0" err="1"/>
              <a:t>Bershadsky</a:t>
            </a:r>
            <a:r>
              <a:rPr lang="en-US" dirty="0"/>
              <a:t> A, </a:t>
            </a:r>
            <a:r>
              <a:rPr lang="en-US" dirty="0" err="1"/>
              <a:t>Addadi</a:t>
            </a:r>
            <a:r>
              <a:rPr lang="en-US" dirty="0"/>
              <a:t> L, Geiger B. Force and focal adhesion assembly: a close relationship studied using elastic micropatterned substrates. Nat Cell Biol. 2001 May;3(5):466-72. </a:t>
            </a:r>
            <a:r>
              <a:rPr lang="en-US" dirty="0" err="1"/>
              <a:t>doi</a:t>
            </a:r>
            <a:r>
              <a:rPr lang="en-US" dirty="0"/>
              <a:t>: 10.1038/35074532. PMID: 11331874.</a:t>
            </a:r>
          </a:p>
          <a:p>
            <a:r>
              <a:rPr lang="en-US" dirty="0"/>
              <a:t>36. Feng Q, </a:t>
            </a:r>
            <a:r>
              <a:rPr lang="en-US" dirty="0" err="1"/>
              <a:t>Kornmann</a:t>
            </a:r>
            <a:r>
              <a:rPr lang="en-US" dirty="0"/>
              <a:t> B. Mechanical forces on cellular organelles. J Cell Sci. 2018 Oct 29;131(21):jcs218479. </a:t>
            </a:r>
            <a:r>
              <a:rPr lang="en-US" dirty="0" err="1"/>
              <a:t>doi</a:t>
            </a:r>
            <a:r>
              <a:rPr lang="en-US" dirty="0"/>
              <a:t>: 10.1242/jcs.218479. PMID: 30373893.</a:t>
            </a:r>
            <a:endParaRPr lang="ru-RU" dirty="0"/>
          </a:p>
          <a:p>
            <a:r>
              <a:rPr lang="ru-RU" dirty="0"/>
              <a:t>37. </a:t>
            </a:r>
            <a:r>
              <a:rPr lang="en-US" dirty="0" err="1"/>
              <a:t>Valm</a:t>
            </a:r>
            <a:r>
              <a:rPr lang="en-US" dirty="0"/>
              <a:t> AM, Cohen S, </a:t>
            </a:r>
            <a:r>
              <a:rPr lang="en-US" dirty="0" err="1"/>
              <a:t>Legant</a:t>
            </a:r>
            <a:r>
              <a:rPr lang="en-US" dirty="0"/>
              <a:t> WR, </a:t>
            </a:r>
            <a:r>
              <a:rPr lang="en-US" dirty="0" err="1"/>
              <a:t>Melunis</a:t>
            </a:r>
            <a:r>
              <a:rPr lang="en-US" dirty="0"/>
              <a:t> J, </a:t>
            </a:r>
            <a:r>
              <a:rPr lang="en-US" dirty="0" err="1"/>
              <a:t>Hershberg</a:t>
            </a:r>
            <a:r>
              <a:rPr lang="en-US" dirty="0"/>
              <a:t> U, Wait E, Cohen AR, Davidson MW, Betzig E, Lippincott-Schwartz J. Applying systems-level spectral imaging and analysis to reveal the organelle interactome. Nature. 2017 Jun 1;546(7656):162-167. </a:t>
            </a:r>
            <a:r>
              <a:rPr lang="en-US" dirty="0" err="1"/>
              <a:t>doi</a:t>
            </a:r>
            <a:r>
              <a:rPr lang="en-US" dirty="0"/>
              <a:t>: 10.1038/nature22369. </a:t>
            </a:r>
            <a:r>
              <a:rPr lang="en-US" dirty="0" err="1"/>
              <a:t>Epub</a:t>
            </a:r>
            <a:r>
              <a:rPr lang="en-US" dirty="0"/>
              <a:t> 2017 May 24. PMID: 28538724; PMCID: PMC5536967.</a:t>
            </a:r>
          </a:p>
          <a:p>
            <a:r>
              <a:rPr lang="en-US" dirty="0"/>
              <a:t>38. Cohen, S., </a:t>
            </a:r>
            <a:r>
              <a:rPr lang="en-US" dirty="0" err="1"/>
              <a:t>Valm</a:t>
            </a:r>
            <a:r>
              <a:rPr lang="en-US" dirty="0"/>
              <a:t>, A. M. and Lippincott-Schwartz, J. (2018). Interacting organelles. </a:t>
            </a:r>
            <a:r>
              <a:rPr lang="en-US" dirty="0" err="1"/>
              <a:t>Curr</a:t>
            </a:r>
            <a:r>
              <a:rPr lang="en-US" dirty="0"/>
              <a:t>. </a:t>
            </a:r>
            <a:r>
              <a:rPr lang="en-US" dirty="0" err="1"/>
              <a:t>Opin</a:t>
            </a:r>
            <a:r>
              <a:rPr lang="en-US" dirty="0"/>
              <a:t>. Cell Biol. 53, 84-91. https://doi.org/10.1016/j.ceb.2018.06.003</a:t>
            </a:r>
            <a:endParaRPr lang="ru-RU" dirty="0"/>
          </a:p>
          <a:p>
            <a:r>
              <a:rPr lang="ru-RU" dirty="0"/>
              <a:t>39. </a:t>
            </a:r>
            <a:r>
              <a:rPr lang="en-US" dirty="0" err="1"/>
              <a:t>Barlan</a:t>
            </a:r>
            <a:r>
              <a:rPr lang="en-US" dirty="0"/>
              <a:t>, K. and Gelfand, V. I. (2017). Microtubule-based transport and the distribution, tethering, and organization of organelles. Cold Spring </a:t>
            </a:r>
            <a:r>
              <a:rPr lang="en-US" dirty="0" err="1"/>
              <a:t>Harb</a:t>
            </a:r>
            <a:r>
              <a:rPr lang="en-US" dirty="0"/>
              <a:t>. </a:t>
            </a:r>
            <a:r>
              <a:rPr lang="en-US" dirty="0" err="1"/>
              <a:t>Perspect</a:t>
            </a:r>
            <a:r>
              <a:rPr lang="en-US" dirty="0"/>
              <a:t>. Biol. 9, a025817. https://doi.org/10.1101/cshperspect.a025817</a:t>
            </a:r>
            <a:endParaRPr lang="ru-RU" dirty="0"/>
          </a:p>
          <a:p>
            <a:r>
              <a:rPr lang="ru-RU" dirty="0"/>
              <a:t>40. </a:t>
            </a:r>
            <a:r>
              <a:rPr lang="en-US" dirty="0"/>
              <a:t>Birsa, N., Norkett, R., Higgs, N., Lopez-Domenech, G. and </a:t>
            </a:r>
            <a:r>
              <a:rPr lang="en-US" dirty="0" err="1"/>
              <a:t>Kittler</a:t>
            </a:r>
            <a:r>
              <a:rPr lang="en-US" dirty="0"/>
              <a:t>, J. T. (2013). Mitochondrial trafficking in neurons and the role of the Miro family of GTPase proteins. </a:t>
            </a:r>
            <a:r>
              <a:rPr lang="en-US" dirty="0" err="1"/>
              <a:t>Biochem</a:t>
            </a:r>
            <a:r>
              <a:rPr lang="en-US" dirty="0"/>
              <a:t>. Soc. Trans. 41, 1525-1531. https://doi.org/10.1042/BST20130234</a:t>
            </a:r>
            <a:endParaRPr lang="ru-RU" dirty="0"/>
          </a:p>
          <a:p>
            <a:r>
              <a:rPr lang="ru-RU" dirty="0"/>
              <a:t>41. </a:t>
            </a:r>
            <a:r>
              <a:rPr lang="en-US" dirty="0" err="1"/>
              <a:t>Kellermayer</a:t>
            </a:r>
            <a:r>
              <a:rPr lang="en-US" dirty="0"/>
              <a:t>, M.S.Z., and Pollack, G.H. (1996). Rescue of in vitro actin motility halted at high</a:t>
            </a:r>
            <a:r>
              <a:rPr lang="ru-RU" dirty="0"/>
              <a:t> </a:t>
            </a:r>
            <a:r>
              <a:rPr lang="en-US" dirty="0"/>
              <a:t>ionic strength by reduction of ATP to </a:t>
            </a:r>
            <a:r>
              <a:rPr lang="en-US" dirty="0" err="1"/>
              <a:t>submicromolar</a:t>
            </a:r>
            <a:r>
              <a:rPr lang="en-US" dirty="0"/>
              <a:t> levels. </a:t>
            </a:r>
            <a:r>
              <a:rPr lang="en-US" dirty="0" err="1"/>
              <a:t>Biochim</a:t>
            </a:r>
            <a:r>
              <a:rPr lang="en-US" dirty="0"/>
              <a:t>. </a:t>
            </a:r>
            <a:r>
              <a:rPr lang="en-US" dirty="0" err="1"/>
              <a:t>Biophys</a:t>
            </a:r>
            <a:r>
              <a:rPr lang="en-US" dirty="0"/>
              <a:t>. Acta., 1277, 107–114.</a:t>
            </a:r>
            <a:endParaRPr lang="ru-RU" dirty="0"/>
          </a:p>
        </p:txBody>
      </p:sp>
    </p:spTree>
    <p:extLst>
      <p:ext uri="{BB962C8B-B14F-4D97-AF65-F5344CB8AC3E}">
        <p14:creationId xmlns:p14="http://schemas.microsoft.com/office/powerpoint/2010/main" val="136070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015EA8-0C3F-4A5C-91F8-4A15DDFDE2D3}"/>
              </a:ext>
            </a:extLst>
          </p:cNvPr>
          <p:cNvSpPr>
            <a:spLocks noGrp="1"/>
          </p:cNvSpPr>
          <p:nvPr>
            <p:ph type="title"/>
          </p:nvPr>
        </p:nvSpPr>
        <p:spPr/>
        <p:txBody>
          <a:bodyPr/>
          <a:lstStyle/>
          <a:p>
            <a:r>
              <a:rPr lang="ru-RU" dirty="0"/>
              <a:t>Список литературы</a:t>
            </a:r>
          </a:p>
        </p:txBody>
      </p:sp>
      <p:sp>
        <p:nvSpPr>
          <p:cNvPr id="3" name="TextBox 2">
            <a:extLst>
              <a:ext uri="{FF2B5EF4-FFF2-40B4-BE49-F238E27FC236}">
                <a16:creationId xmlns:a16="http://schemas.microsoft.com/office/drawing/2014/main" id="{6C793780-05C1-4E2F-8766-ACC417E8F17F}"/>
              </a:ext>
            </a:extLst>
          </p:cNvPr>
          <p:cNvSpPr txBox="1"/>
          <p:nvPr/>
        </p:nvSpPr>
        <p:spPr>
          <a:xfrm>
            <a:off x="335360" y="1628800"/>
            <a:ext cx="11665296" cy="5355312"/>
          </a:xfrm>
          <a:prstGeom prst="rect">
            <a:avLst/>
          </a:prstGeom>
          <a:noFill/>
        </p:spPr>
        <p:txBody>
          <a:bodyPr wrap="square">
            <a:spAutoFit/>
          </a:bodyPr>
          <a:lstStyle/>
          <a:p>
            <a:r>
              <a:rPr lang="en-US" dirty="0"/>
              <a:t>42. </a:t>
            </a:r>
            <a:r>
              <a:rPr lang="en-US" dirty="0" err="1"/>
              <a:t>Eichinger</a:t>
            </a:r>
            <a:r>
              <a:rPr lang="en-US" dirty="0"/>
              <a:t> </a:t>
            </a:r>
            <a:r>
              <a:rPr lang="en-US" dirty="0" err="1"/>
              <a:t>L,KoppelB</a:t>
            </a:r>
            <a:r>
              <a:rPr lang="en-US" dirty="0"/>
              <a:t>, </a:t>
            </a:r>
            <a:r>
              <a:rPr lang="en-US" dirty="0" err="1"/>
              <a:t>Noegel</a:t>
            </a:r>
            <a:r>
              <a:rPr lang="en-US" dirty="0"/>
              <a:t> AA, Schleicher M, </a:t>
            </a:r>
            <a:r>
              <a:rPr lang="en-US" dirty="0" err="1"/>
              <a:t>SchliwaM,Weijer</a:t>
            </a:r>
            <a:r>
              <a:rPr lang="en-US" dirty="0"/>
              <a:t> </a:t>
            </a:r>
            <a:r>
              <a:rPr lang="en-US" dirty="0" err="1"/>
              <a:t>K,WitkeW</a:t>
            </a:r>
            <a:r>
              <a:rPr lang="en-US" dirty="0"/>
              <a:t>, </a:t>
            </a:r>
            <a:r>
              <a:rPr lang="en-US" dirty="0" err="1"/>
              <a:t>Janmey</a:t>
            </a:r>
            <a:r>
              <a:rPr lang="en-US" dirty="0"/>
              <a:t> PA. (1996). “Mechanical perturbation elicits a phenotypic difference between Dictyostelium wild-type cells and cytoskeletal mutants.” </a:t>
            </a:r>
            <a:r>
              <a:rPr lang="en-US" dirty="0" err="1"/>
              <a:t>Biophys</a:t>
            </a:r>
            <a:r>
              <a:rPr lang="en-US" dirty="0"/>
              <a:t>. J., 70(2):1054–60.</a:t>
            </a:r>
          </a:p>
          <a:p>
            <a:r>
              <a:rPr lang="en-US" dirty="0"/>
              <a:t>43. Cunningham CC, </a:t>
            </a:r>
            <a:r>
              <a:rPr lang="en-US" dirty="0" err="1"/>
              <a:t>Gorlin</a:t>
            </a:r>
            <a:r>
              <a:rPr lang="en-US" dirty="0"/>
              <a:t> JB, Kwiatkowski DJ, Hartwig JH, </a:t>
            </a:r>
            <a:r>
              <a:rPr lang="en-US" dirty="0" err="1"/>
              <a:t>Janmey</a:t>
            </a:r>
            <a:r>
              <a:rPr lang="en-US" dirty="0"/>
              <a:t> PA, Byers HR, Stossel TP. (1992). “Actin-binding protein requirement for cortical stability and efficient locomotion.” Science, 255(5042):325–7.</a:t>
            </a:r>
          </a:p>
          <a:p>
            <a:r>
              <a:rPr lang="en-US" dirty="0"/>
              <a:t>44. </a:t>
            </a:r>
            <a:r>
              <a:rPr lang="de-DE" dirty="0"/>
              <a:t>Heilbronn A. (1922). “Eine Neue Methode zur Bestimmung der </a:t>
            </a:r>
            <a:r>
              <a:rPr lang="de-DE" dirty="0" err="1"/>
              <a:t>Viskosit¨at</a:t>
            </a:r>
            <a:r>
              <a:rPr lang="de-DE" dirty="0"/>
              <a:t> lebender Protoplasten”</a:t>
            </a:r>
          </a:p>
          <a:p>
            <a:r>
              <a:rPr lang="de-DE" dirty="0" err="1"/>
              <a:t>Jahrb</a:t>
            </a:r>
            <a:r>
              <a:rPr lang="de-DE" dirty="0"/>
              <a:t>. Wiss. </a:t>
            </a:r>
            <a:r>
              <a:rPr lang="de-DE" dirty="0" err="1"/>
              <a:t>Botan</a:t>
            </a:r>
            <a:r>
              <a:rPr lang="de-DE" dirty="0"/>
              <a:t>, 61:284–338.</a:t>
            </a:r>
          </a:p>
          <a:p>
            <a:r>
              <a:rPr lang="de-DE" dirty="0"/>
              <a:t>45. </a:t>
            </a:r>
            <a:r>
              <a:rPr lang="en-US" dirty="0"/>
              <a:t>Rockwell MA, </a:t>
            </a:r>
            <a:r>
              <a:rPr lang="en-US" dirty="0" err="1"/>
              <a:t>Fechheimer</a:t>
            </a:r>
            <a:r>
              <a:rPr lang="en-US" dirty="0"/>
              <a:t> M, Taylor DL. (1984). “A comparison of methods used to characterize gelation of actin in vitro.” Cell </a:t>
            </a:r>
            <a:r>
              <a:rPr lang="en-US" dirty="0" err="1"/>
              <a:t>Motil</a:t>
            </a:r>
            <a:r>
              <a:rPr lang="en-US" dirty="0"/>
              <a:t>., 4(3):197–213.</a:t>
            </a:r>
            <a:endParaRPr lang="ru-RU" dirty="0"/>
          </a:p>
          <a:p>
            <a:r>
              <a:rPr lang="ru-RU" dirty="0"/>
              <a:t>46. </a:t>
            </a:r>
            <a:r>
              <a:rPr lang="en-US" dirty="0"/>
              <a:t>Reiser P. (1949). “The protoplasmic viscosity of muscle.” </a:t>
            </a:r>
            <a:r>
              <a:rPr lang="en-US" dirty="0" err="1"/>
              <a:t>Protoplasma</a:t>
            </a:r>
            <a:r>
              <a:rPr lang="en-US" dirty="0"/>
              <a:t>, 39:95–8.</a:t>
            </a:r>
            <a:endParaRPr lang="ru-RU" dirty="0"/>
          </a:p>
          <a:p>
            <a:r>
              <a:rPr lang="ru-RU" dirty="0"/>
              <a:t>47. </a:t>
            </a:r>
            <a:r>
              <a:rPr lang="en-US" dirty="0" err="1"/>
              <a:t>Heilbrunn</a:t>
            </a:r>
            <a:r>
              <a:rPr lang="en-US" dirty="0"/>
              <a:t> L. 1956. The dynamics of living protoplasm. New York: Academic Press. 327 p.</a:t>
            </a:r>
            <a:endParaRPr lang="ru-RU" dirty="0"/>
          </a:p>
          <a:p>
            <a:r>
              <a:rPr lang="ru-RU" dirty="0"/>
              <a:t>48. </a:t>
            </a:r>
            <a:r>
              <a:rPr lang="en-US" dirty="0" err="1"/>
              <a:t>Heidemann</a:t>
            </a:r>
            <a:r>
              <a:rPr lang="en-US" dirty="0"/>
              <a:t> SR, Buxbaum RE. (1994). “Mechanical tension as a regulator of axonal development.”</a:t>
            </a:r>
          </a:p>
          <a:p>
            <a:r>
              <a:rPr lang="en-US" dirty="0"/>
              <a:t>Neurotoxicology, 15(1):95–107.</a:t>
            </a:r>
          </a:p>
          <a:p>
            <a:r>
              <a:rPr lang="ru-RU" dirty="0"/>
              <a:t>49. </a:t>
            </a:r>
            <a:r>
              <a:rPr lang="en-US" dirty="0" err="1"/>
              <a:t>Heidemann</a:t>
            </a:r>
            <a:r>
              <a:rPr lang="en-US" dirty="0"/>
              <a:t> SR, </a:t>
            </a:r>
            <a:r>
              <a:rPr lang="en-US" dirty="0" err="1"/>
              <a:t>Kaech</a:t>
            </a:r>
            <a:r>
              <a:rPr lang="en-US" dirty="0"/>
              <a:t> S, Buxbaum RE, </a:t>
            </a:r>
            <a:r>
              <a:rPr lang="en-US" dirty="0" err="1"/>
              <a:t>Matus</a:t>
            </a:r>
            <a:r>
              <a:rPr lang="en-US" dirty="0"/>
              <a:t> A. (1999). “Direct observations of the mechanical</a:t>
            </a:r>
          </a:p>
          <a:p>
            <a:r>
              <a:rPr lang="en-US" dirty="0"/>
              <a:t>behaviors of the cytoskeleton in living fibroblasts.” J. Cell Biol., 145(1):109–22.</a:t>
            </a:r>
            <a:endParaRPr lang="ru-RU" dirty="0"/>
          </a:p>
          <a:p>
            <a:r>
              <a:rPr lang="ru-RU" dirty="0"/>
              <a:t>50. </a:t>
            </a:r>
            <a:r>
              <a:rPr lang="en-US" dirty="0"/>
              <a:t>Daily B, Elson EL, </a:t>
            </a:r>
            <a:r>
              <a:rPr lang="en-US" dirty="0" err="1"/>
              <a:t>Zahalak</a:t>
            </a:r>
            <a:r>
              <a:rPr lang="en-US" dirty="0"/>
              <a:t> GI. (1984). “Cell poking. Determination of the elastic area compressibility</a:t>
            </a:r>
          </a:p>
          <a:p>
            <a:r>
              <a:rPr lang="en-US" dirty="0"/>
              <a:t>modulus of the erythrocyte membrane.” </a:t>
            </a:r>
            <a:r>
              <a:rPr lang="en-US" dirty="0" err="1"/>
              <a:t>Biophys</a:t>
            </a:r>
            <a:r>
              <a:rPr lang="en-US" dirty="0"/>
              <a:t>. J., 45(4):671–82.</a:t>
            </a:r>
            <a:endParaRPr lang="ru-RU" dirty="0"/>
          </a:p>
          <a:p>
            <a:r>
              <a:rPr lang="ru-RU" dirty="0"/>
              <a:t>51. </a:t>
            </a:r>
            <a:r>
              <a:rPr lang="en-US" dirty="0"/>
              <a:t>Petersen NO, </a:t>
            </a:r>
            <a:r>
              <a:rPr lang="en-US" dirty="0" err="1"/>
              <a:t>McConnaughey</a:t>
            </a:r>
            <a:r>
              <a:rPr lang="en-US" dirty="0"/>
              <a:t> WB, Elson EL. (1982). “Dependence of locally measured cellular</a:t>
            </a:r>
            <a:r>
              <a:rPr lang="ru-RU" dirty="0"/>
              <a:t> </a:t>
            </a:r>
            <a:r>
              <a:rPr lang="en-US" dirty="0"/>
              <a:t>deformability on position on the cell, temperature, and cytochalasin B.” Proc. Natl. Acad. </a:t>
            </a:r>
            <a:r>
              <a:rPr lang="en-US" dirty="0" err="1"/>
              <a:t>Sci.USA</a:t>
            </a:r>
            <a:r>
              <a:rPr lang="en-US" dirty="0"/>
              <a:t>, 79(17):5327–31.</a:t>
            </a:r>
            <a:endParaRPr lang="ru-RU" dirty="0"/>
          </a:p>
        </p:txBody>
      </p:sp>
    </p:spTree>
    <p:extLst>
      <p:ext uri="{BB962C8B-B14F-4D97-AF65-F5344CB8AC3E}">
        <p14:creationId xmlns:p14="http://schemas.microsoft.com/office/powerpoint/2010/main" val="324472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069C61-9D25-4994-BC93-0A3961ACC61C}"/>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BA1953D3-F169-447E-97D5-0E1DC28535F8}"/>
              </a:ext>
            </a:extLst>
          </p:cNvPr>
          <p:cNvSpPr txBox="1"/>
          <p:nvPr/>
        </p:nvSpPr>
        <p:spPr>
          <a:xfrm>
            <a:off x="224114" y="1556792"/>
            <a:ext cx="11953328" cy="5078313"/>
          </a:xfrm>
          <a:prstGeom prst="rect">
            <a:avLst/>
          </a:prstGeom>
          <a:noFill/>
        </p:spPr>
        <p:txBody>
          <a:bodyPr wrap="square">
            <a:spAutoFit/>
          </a:bodyPr>
          <a:lstStyle/>
          <a:p>
            <a:r>
              <a:rPr lang="ru-RU" dirty="0"/>
              <a:t>52. </a:t>
            </a:r>
            <a:r>
              <a:rPr lang="de-DE" dirty="0"/>
              <a:t>Hertz H. (1882). “</a:t>
            </a:r>
            <a:r>
              <a:rPr lang="de-DE" dirty="0" err="1"/>
              <a:t>Ueber</a:t>
            </a:r>
            <a:r>
              <a:rPr lang="de-DE" dirty="0"/>
              <a:t> den Kontakt elastischer </a:t>
            </a:r>
            <a:r>
              <a:rPr lang="de-DE" dirty="0" err="1"/>
              <a:t>Koerper</a:t>
            </a:r>
            <a:r>
              <a:rPr lang="de-DE" dirty="0"/>
              <a:t>.” J. Reine. </a:t>
            </a:r>
            <a:r>
              <a:rPr lang="de-DE" dirty="0" err="1"/>
              <a:t>Angew</a:t>
            </a:r>
            <a:r>
              <a:rPr lang="de-DE" dirty="0"/>
              <a:t>. Mathematik. 92:156–71.</a:t>
            </a:r>
            <a:endParaRPr lang="ru-RU" dirty="0"/>
          </a:p>
          <a:p>
            <a:r>
              <a:rPr lang="ru-RU" dirty="0"/>
              <a:t>53. </a:t>
            </a:r>
            <a:r>
              <a:rPr lang="en-US" dirty="0"/>
              <a:t>Landau LD, </a:t>
            </a:r>
            <a:r>
              <a:rPr lang="en-US" dirty="0" err="1"/>
              <a:t>Lifshitz</a:t>
            </a:r>
            <a:r>
              <a:rPr lang="en-US" dirty="0"/>
              <a:t> EM. 1970. Theory of elasticity. New York: Pergamon Press.</a:t>
            </a:r>
            <a:endParaRPr lang="ru-RU" dirty="0"/>
          </a:p>
          <a:p>
            <a:r>
              <a:rPr lang="ru-RU" dirty="0"/>
              <a:t>54. </a:t>
            </a:r>
            <a:r>
              <a:rPr lang="en-US" dirty="0"/>
              <a:t>Binnig G, Quate CF, Gerber C. (1986). “Atomic Force Microscope.” Phys., Rev., Lett., 56(9):930–3.</a:t>
            </a:r>
            <a:endParaRPr lang="ru-RU" dirty="0"/>
          </a:p>
          <a:p>
            <a:r>
              <a:rPr lang="ru-RU" dirty="0"/>
              <a:t>55. </a:t>
            </a:r>
            <a:r>
              <a:rPr lang="en-US" dirty="0"/>
              <a:t>Dufrene YF. (2003). “Recent progress in the application of atomic force microscopy imaging and</a:t>
            </a:r>
            <a:r>
              <a:rPr lang="ru-RU" dirty="0"/>
              <a:t> </a:t>
            </a:r>
            <a:r>
              <a:rPr lang="en-US" dirty="0"/>
              <a:t>force spectroscopy to microbiology.” </a:t>
            </a:r>
            <a:r>
              <a:rPr lang="en-US" dirty="0" err="1"/>
              <a:t>Curr</a:t>
            </a:r>
            <a:r>
              <a:rPr lang="en-US" dirty="0"/>
              <a:t>. Op. Microbiol., 6(3):317–23.</a:t>
            </a:r>
          </a:p>
          <a:p>
            <a:r>
              <a:rPr lang="en-US" dirty="0"/>
              <a:t>56. </a:t>
            </a:r>
            <a:r>
              <a:rPr lang="en-US" dirty="0" err="1"/>
              <a:t>Hansma</a:t>
            </a:r>
            <a:r>
              <a:rPr lang="en-US" dirty="0"/>
              <a:t> PK, Cleveland JP, </a:t>
            </a:r>
            <a:r>
              <a:rPr lang="en-US" dirty="0" err="1"/>
              <a:t>Radmacher</a:t>
            </a:r>
            <a:r>
              <a:rPr lang="en-US" dirty="0"/>
              <a:t> M, Walters DA, </a:t>
            </a:r>
            <a:r>
              <a:rPr lang="en-US" dirty="0" err="1"/>
              <a:t>Hillner</a:t>
            </a:r>
            <a:r>
              <a:rPr lang="en-US" dirty="0"/>
              <a:t> PE, </a:t>
            </a:r>
            <a:r>
              <a:rPr lang="en-US" dirty="0" err="1"/>
              <a:t>Bezanilla</a:t>
            </a:r>
            <a:r>
              <a:rPr lang="en-US" dirty="0"/>
              <a:t> M, Fritz M, Vie D, </a:t>
            </a:r>
            <a:r>
              <a:rPr lang="en-US" dirty="0" err="1"/>
              <a:t>Hansma</a:t>
            </a:r>
            <a:r>
              <a:rPr lang="en-US" dirty="0"/>
              <a:t> HG, Prater </a:t>
            </a:r>
            <a:r>
              <a:rPr lang="en-US" dirty="0" err="1"/>
              <a:t>CBet</a:t>
            </a:r>
            <a:r>
              <a:rPr lang="en-US" dirty="0"/>
              <a:t> al. (1994). “Tapping Mode Atomic-Force Microscopy in Liquids.” Appl. Phys. Lett., 64(13):1738–40.</a:t>
            </a:r>
          </a:p>
          <a:p>
            <a:r>
              <a:rPr lang="en-US" dirty="0"/>
              <a:t>57. de Pablo PJ, </a:t>
            </a:r>
            <a:r>
              <a:rPr lang="en-US" dirty="0" err="1"/>
              <a:t>Colchero</a:t>
            </a:r>
            <a:r>
              <a:rPr lang="en-US" dirty="0"/>
              <a:t> J, Gomez-Herrero J, </a:t>
            </a:r>
            <a:r>
              <a:rPr lang="en-US" dirty="0" err="1"/>
              <a:t>Baro</a:t>
            </a:r>
            <a:r>
              <a:rPr lang="en-US" dirty="0"/>
              <a:t> AM. (1998). “Jumping mode scanning force</a:t>
            </a:r>
          </a:p>
          <a:p>
            <a:r>
              <a:rPr lang="en-US" dirty="0"/>
              <a:t>microscopy.” Appl. Phys. Lett., 73(22):3300–2.</a:t>
            </a:r>
            <a:endParaRPr lang="ru-RU" dirty="0"/>
          </a:p>
          <a:p>
            <a:r>
              <a:rPr lang="ru-RU" dirty="0"/>
              <a:t>58. </a:t>
            </a:r>
            <a:r>
              <a:rPr lang="en-US" dirty="0" err="1"/>
              <a:t>MacKintosh</a:t>
            </a:r>
            <a:r>
              <a:rPr lang="en-US" dirty="0"/>
              <a:t> FC, Schmidt CF. (1999). “</a:t>
            </a:r>
            <a:r>
              <a:rPr lang="en-US" dirty="0" err="1"/>
              <a:t>Microrheology</a:t>
            </a:r>
            <a:r>
              <a:rPr lang="en-US" dirty="0"/>
              <a:t>.” </a:t>
            </a:r>
            <a:r>
              <a:rPr lang="en-US" dirty="0" err="1"/>
              <a:t>Curr</a:t>
            </a:r>
            <a:r>
              <a:rPr lang="en-US" dirty="0"/>
              <a:t>. </a:t>
            </a:r>
            <a:r>
              <a:rPr lang="en-US" dirty="0" err="1"/>
              <a:t>Opin</a:t>
            </a:r>
            <a:r>
              <a:rPr lang="en-US" dirty="0"/>
              <a:t>. Colloid. &amp; Inter. Sci., 4(4):</a:t>
            </a:r>
            <a:r>
              <a:rPr lang="ru-RU" dirty="0"/>
              <a:t> </a:t>
            </a:r>
            <a:r>
              <a:rPr lang="en-US" dirty="0"/>
              <a:t>300–7.</a:t>
            </a:r>
            <a:endParaRPr lang="ru-RU" dirty="0"/>
          </a:p>
          <a:p>
            <a:r>
              <a:rPr lang="ru-RU" dirty="0"/>
              <a:t>59. </a:t>
            </a:r>
            <a:r>
              <a:rPr lang="en-US" dirty="0"/>
              <a:t>Dvorak JA, Nagao E. (1998). “Kinetic analysis of the mitotic cycle of living vertebrate cells by</a:t>
            </a:r>
            <a:r>
              <a:rPr lang="ru-RU" dirty="0"/>
              <a:t> </a:t>
            </a:r>
            <a:r>
              <a:rPr lang="en-US" dirty="0"/>
              <a:t>atomic force microscopy” Exp. Cell Res., 242:69–74.</a:t>
            </a:r>
          </a:p>
          <a:p>
            <a:r>
              <a:rPr lang="en-US" dirty="0"/>
              <a:t>60. Putman CAJ, </a:t>
            </a:r>
            <a:r>
              <a:rPr lang="en-US" dirty="0" err="1"/>
              <a:t>Vanderwerf</a:t>
            </a:r>
            <a:r>
              <a:rPr lang="en-US" dirty="0"/>
              <a:t> KO, </a:t>
            </a:r>
            <a:r>
              <a:rPr lang="en-US" dirty="0" err="1"/>
              <a:t>Degrooth</a:t>
            </a:r>
            <a:r>
              <a:rPr lang="en-US" dirty="0"/>
              <a:t> BG, </a:t>
            </a:r>
            <a:r>
              <a:rPr lang="en-US" dirty="0" err="1"/>
              <a:t>Vanhulst</a:t>
            </a:r>
            <a:r>
              <a:rPr lang="en-US" dirty="0"/>
              <a:t> NF, </a:t>
            </a:r>
            <a:r>
              <a:rPr lang="en-US" dirty="0" err="1"/>
              <a:t>Greve</a:t>
            </a:r>
            <a:r>
              <a:rPr lang="en-US" dirty="0"/>
              <a:t> J. (1994). “Viscoelasticity of Living Cells Allows High-Resolution Imaging by Tapping Mode Atomic-Force Microscopy.” </a:t>
            </a:r>
            <a:r>
              <a:rPr lang="en-US" dirty="0" err="1"/>
              <a:t>Biophys</a:t>
            </a:r>
            <a:r>
              <a:rPr lang="en-US" dirty="0"/>
              <a:t>. J., 67(4):1749–53.</a:t>
            </a:r>
            <a:endParaRPr lang="ru-RU" dirty="0"/>
          </a:p>
          <a:p>
            <a:r>
              <a:rPr lang="ru-RU" dirty="0"/>
              <a:t>61. </a:t>
            </a:r>
            <a:r>
              <a:rPr lang="en-US" dirty="0"/>
              <a:t>Mahaffy RE, Park S, </a:t>
            </a:r>
            <a:r>
              <a:rPr lang="en-US" dirty="0" err="1"/>
              <a:t>Gerde</a:t>
            </a:r>
            <a:r>
              <a:rPr lang="en-US" dirty="0"/>
              <a:t> E, Kas J, Shih CK. (2004). “Quantitative analysis of the viscoelastic</a:t>
            </a:r>
            <a:r>
              <a:rPr lang="ru-RU" dirty="0"/>
              <a:t> </a:t>
            </a:r>
            <a:r>
              <a:rPr lang="en-US" dirty="0"/>
              <a:t>properties of thin regions of fibroblasts using atomic force microscopy.” </a:t>
            </a:r>
            <a:r>
              <a:rPr lang="en-US" dirty="0" err="1"/>
              <a:t>Biophys</a:t>
            </a:r>
            <a:r>
              <a:rPr lang="en-US" dirty="0"/>
              <a:t>. J., 86(3):</a:t>
            </a:r>
            <a:r>
              <a:rPr lang="ru-RU" dirty="0"/>
              <a:t> </a:t>
            </a:r>
            <a:r>
              <a:rPr lang="en-US" dirty="0"/>
              <a:t>1777–93.</a:t>
            </a:r>
          </a:p>
          <a:p>
            <a:r>
              <a:rPr lang="ru-RU" dirty="0"/>
              <a:t>62. </a:t>
            </a:r>
            <a:r>
              <a:rPr lang="en-US" dirty="0"/>
              <a:t>Mahaffy RE, Shih CK, </a:t>
            </a:r>
            <a:r>
              <a:rPr lang="en-US" dirty="0" err="1"/>
              <a:t>MacKintosh</a:t>
            </a:r>
            <a:r>
              <a:rPr lang="en-US" dirty="0"/>
              <a:t> FC, Kas J. (2000). “Scanning probe-based frequency-dependent</a:t>
            </a:r>
            <a:r>
              <a:rPr lang="ru-RU" dirty="0"/>
              <a:t> </a:t>
            </a:r>
            <a:r>
              <a:rPr lang="en-US" dirty="0" err="1"/>
              <a:t>microrheology</a:t>
            </a:r>
            <a:r>
              <a:rPr lang="en-US" dirty="0"/>
              <a:t> of polymer gels and biological cells.” Phys. Rev. Lett., 85(4):880–3.</a:t>
            </a:r>
            <a:endParaRPr lang="ru-RU" dirty="0"/>
          </a:p>
        </p:txBody>
      </p:sp>
    </p:spTree>
    <p:extLst>
      <p:ext uri="{BB962C8B-B14F-4D97-AF65-F5344CB8AC3E}">
        <p14:creationId xmlns:p14="http://schemas.microsoft.com/office/powerpoint/2010/main" val="214105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75A1A2-51DC-484E-9F5B-3160AD5A0FCC}"/>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3B70098B-7C1C-4310-A666-FA2709F42E5A}"/>
              </a:ext>
            </a:extLst>
          </p:cNvPr>
          <p:cNvSpPr txBox="1"/>
          <p:nvPr/>
        </p:nvSpPr>
        <p:spPr>
          <a:xfrm>
            <a:off x="119336" y="1556792"/>
            <a:ext cx="11953328" cy="5355312"/>
          </a:xfrm>
          <a:prstGeom prst="rect">
            <a:avLst/>
          </a:prstGeom>
          <a:noFill/>
        </p:spPr>
        <p:txBody>
          <a:bodyPr wrap="square">
            <a:spAutoFit/>
          </a:bodyPr>
          <a:lstStyle/>
          <a:p>
            <a:r>
              <a:rPr lang="ru-RU" dirty="0"/>
              <a:t>63. </a:t>
            </a:r>
            <a:r>
              <a:rPr lang="en-US" dirty="0" err="1"/>
              <a:t>Mitchison</a:t>
            </a:r>
            <a:r>
              <a:rPr lang="en-US" dirty="0"/>
              <a:t> </a:t>
            </a:r>
            <a:r>
              <a:rPr lang="en-US" dirty="0" err="1"/>
              <a:t>J,Swann</a:t>
            </a:r>
            <a:r>
              <a:rPr lang="en-US" dirty="0"/>
              <a:t> M. (1954). “The mechanical properties of the cell surface. I: The cell </a:t>
            </a:r>
            <a:r>
              <a:rPr lang="en-US" dirty="0" err="1"/>
              <a:t>elastimeter</a:t>
            </a:r>
            <a:r>
              <a:rPr lang="en-US" dirty="0"/>
              <a:t>.”</a:t>
            </a:r>
          </a:p>
          <a:p>
            <a:r>
              <a:rPr lang="en-US" dirty="0"/>
              <a:t>J. Exp. Biol., 31:445–59.</a:t>
            </a:r>
            <a:endParaRPr lang="ru-RU" dirty="0"/>
          </a:p>
          <a:p>
            <a:r>
              <a:rPr lang="ru-RU" dirty="0"/>
              <a:t>64. </a:t>
            </a:r>
            <a:r>
              <a:rPr lang="en-US" dirty="0" err="1"/>
              <a:t>Discher</a:t>
            </a:r>
            <a:r>
              <a:rPr lang="en-US" dirty="0"/>
              <a:t> DE, Mohandas N, Evans EA. (1994). “Molecular maps of red cell deformation: hidden</a:t>
            </a:r>
          </a:p>
          <a:p>
            <a:r>
              <a:rPr lang="en-US" dirty="0"/>
              <a:t>elasticity and in situ connectivity.” Science, 266(5187):1032–5.</a:t>
            </a:r>
            <a:endParaRPr lang="ru-RU" dirty="0"/>
          </a:p>
          <a:p>
            <a:r>
              <a:rPr lang="ru-RU" dirty="0"/>
              <a:t>65. </a:t>
            </a:r>
            <a:r>
              <a:rPr lang="en-US" dirty="0"/>
              <a:t>Evans EA, Hochmuth RM. (1976). “Membrane viscoelasticity.” </a:t>
            </a:r>
            <a:r>
              <a:rPr lang="en-US" dirty="0" err="1"/>
              <a:t>Biophys</a:t>
            </a:r>
            <a:r>
              <a:rPr lang="en-US" dirty="0"/>
              <a:t>. J., 16(1):1–11.</a:t>
            </a:r>
          </a:p>
          <a:p>
            <a:r>
              <a:rPr lang="en-US" dirty="0"/>
              <a:t>66. </a:t>
            </a:r>
            <a:r>
              <a:rPr lang="en-US" dirty="0" err="1"/>
              <a:t>Chien</a:t>
            </a:r>
            <a:r>
              <a:rPr lang="en-US" dirty="0"/>
              <a:t> S, Schmid-</a:t>
            </a:r>
            <a:r>
              <a:rPr lang="en-US" dirty="0" err="1"/>
              <a:t>Schonbein</a:t>
            </a:r>
            <a:r>
              <a:rPr lang="en-US" dirty="0"/>
              <a:t> GW, Sung KL, </a:t>
            </a:r>
            <a:r>
              <a:rPr lang="en-US" dirty="0" err="1"/>
              <a:t>Schmalzer</a:t>
            </a:r>
            <a:r>
              <a:rPr lang="en-US" dirty="0"/>
              <a:t> EA, </a:t>
            </a:r>
            <a:r>
              <a:rPr lang="en-US" dirty="0" err="1"/>
              <a:t>Skalak</a:t>
            </a:r>
            <a:r>
              <a:rPr lang="en-US" dirty="0"/>
              <a:t> R. (1984). “Viscoelastic properties</a:t>
            </a:r>
          </a:p>
          <a:p>
            <a:r>
              <a:rPr lang="en-US" dirty="0"/>
              <a:t>of leukocytes.” Kroc. Found Ser., 16:19–51.</a:t>
            </a:r>
          </a:p>
          <a:p>
            <a:r>
              <a:rPr lang="en-US" dirty="0"/>
              <a:t>67. </a:t>
            </a:r>
            <a:r>
              <a:rPr lang="en-US" dirty="0" err="1"/>
              <a:t>Richelme</a:t>
            </a:r>
            <a:r>
              <a:rPr lang="en-US" dirty="0"/>
              <a:t> F, </a:t>
            </a:r>
            <a:r>
              <a:rPr lang="en-US" dirty="0" err="1"/>
              <a:t>Benoliel</a:t>
            </a:r>
            <a:r>
              <a:rPr lang="en-US" dirty="0"/>
              <a:t> AM, </a:t>
            </a:r>
            <a:r>
              <a:rPr lang="en-US" dirty="0" err="1"/>
              <a:t>Bongrand</a:t>
            </a:r>
            <a:r>
              <a:rPr lang="en-US" dirty="0"/>
              <a:t> P. (2000). “Dynamic study of cell mechanical and structural</a:t>
            </a:r>
          </a:p>
          <a:p>
            <a:r>
              <a:rPr lang="en-US" dirty="0"/>
              <a:t>responses to rapid changes of calcium level.” Cell </a:t>
            </a:r>
            <a:r>
              <a:rPr lang="en-US" dirty="0" err="1"/>
              <a:t>Motil</a:t>
            </a:r>
            <a:r>
              <a:rPr lang="en-US" dirty="0"/>
              <a:t>. </a:t>
            </a:r>
            <a:r>
              <a:rPr lang="en-US" dirty="0" err="1"/>
              <a:t>Cytoskel</a:t>
            </a:r>
            <a:r>
              <a:rPr lang="en-US" dirty="0"/>
              <a:t>., 45(2):93–105.</a:t>
            </a:r>
            <a:endParaRPr lang="ru-RU" dirty="0"/>
          </a:p>
          <a:p>
            <a:r>
              <a:rPr lang="ru-RU" dirty="0"/>
              <a:t>68. </a:t>
            </a:r>
            <a:r>
              <a:rPr lang="en-US" dirty="0"/>
              <a:t>Evans </a:t>
            </a:r>
            <a:r>
              <a:rPr lang="en-US" dirty="0" err="1"/>
              <a:t>E,Yeung</a:t>
            </a:r>
            <a:r>
              <a:rPr lang="en-US" dirty="0"/>
              <a:t> A. (1989). “Apparent viscosity and cortical tension of blood granulocytes determined</a:t>
            </a:r>
          </a:p>
          <a:p>
            <a:r>
              <a:rPr lang="en-US" dirty="0"/>
              <a:t>by </a:t>
            </a:r>
            <a:r>
              <a:rPr lang="en-US" dirty="0" err="1"/>
              <a:t>micropipet</a:t>
            </a:r>
            <a:r>
              <a:rPr lang="en-US" dirty="0"/>
              <a:t> aspiration.” </a:t>
            </a:r>
            <a:r>
              <a:rPr lang="en-US" dirty="0" err="1"/>
              <a:t>Biophys</a:t>
            </a:r>
            <a:r>
              <a:rPr lang="en-US" dirty="0"/>
              <a:t>. J., 56(1):151–60.</a:t>
            </a:r>
            <a:endParaRPr lang="ru-RU" dirty="0"/>
          </a:p>
          <a:p>
            <a:r>
              <a:rPr lang="ru-RU" dirty="0"/>
              <a:t>69. </a:t>
            </a:r>
            <a:r>
              <a:rPr lang="en-US" dirty="0" err="1"/>
              <a:t>ThoumineO</a:t>
            </a:r>
            <a:r>
              <a:rPr lang="en-US" dirty="0"/>
              <a:t>, Ott A. (1997). “Time scale dependent viscoelastic and contractile regimes in fibroblasts</a:t>
            </a:r>
          </a:p>
          <a:p>
            <a:r>
              <a:rPr lang="en-US" dirty="0"/>
              <a:t>probed by microplate manipulation.” J. Cell Sci., 110 (Pt 17):2109–16.</a:t>
            </a:r>
          </a:p>
          <a:p>
            <a:r>
              <a:rPr lang="ru-RU" dirty="0"/>
              <a:t>70. </a:t>
            </a:r>
            <a:r>
              <a:rPr lang="en-US" dirty="0" err="1"/>
              <a:t>Thoumine</a:t>
            </a:r>
            <a:r>
              <a:rPr lang="en-US" dirty="0"/>
              <a:t> O, Ott A, Cardoso O, Meister JJ. (1999). “Microplates: A new tool for manipulation</a:t>
            </a:r>
          </a:p>
          <a:p>
            <a:r>
              <a:rPr lang="en-US" dirty="0"/>
              <a:t>and mechanical</a:t>
            </a:r>
          </a:p>
          <a:p>
            <a:r>
              <a:rPr lang="en-US" dirty="0"/>
              <a:t>71. </a:t>
            </a:r>
            <a:r>
              <a:rPr lang="en-US" dirty="0" err="1"/>
              <a:t>Caille</a:t>
            </a:r>
            <a:r>
              <a:rPr lang="en-US" dirty="0"/>
              <a:t> N, </a:t>
            </a:r>
            <a:r>
              <a:rPr lang="en-US" dirty="0" err="1"/>
              <a:t>Thoumine</a:t>
            </a:r>
            <a:r>
              <a:rPr lang="en-US" dirty="0"/>
              <a:t> O, Tardy Y, Meister JJ. (2002). “Contribution of the nucleus to the mechanical</a:t>
            </a:r>
          </a:p>
          <a:p>
            <a:r>
              <a:rPr lang="en-US" dirty="0"/>
              <a:t>properties of endothelial cells.” J. </a:t>
            </a:r>
            <a:r>
              <a:rPr lang="en-US" dirty="0" err="1"/>
              <a:t>Biomech</a:t>
            </a:r>
            <a:r>
              <a:rPr lang="en-US" dirty="0"/>
              <a:t>., 35(2):177–87.</a:t>
            </a:r>
          </a:p>
          <a:p>
            <a:r>
              <a:rPr lang="en-US" dirty="0"/>
              <a:t>72. Barbee KA, </a:t>
            </a:r>
            <a:r>
              <a:rPr lang="en-US" dirty="0" err="1"/>
              <a:t>Mundel</a:t>
            </a:r>
            <a:r>
              <a:rPr lang="en-US" dirty="0"/>
              <a:t> T, Lal R, Davies PF. (1995). “Subcellular distribution of shear stress at the surface of flow-aligned and nonaligned endothelial monolayers.” Am. J. Physiol., 268(4 Pt 2): H1765–72.</a:t>
            </a:r>
            <a:endParaRPr lang="ru-RU" dirty="0"/>
          </a:p>
        </p:txBody>
      </p:sp>
    </p:spTree>
    <p:extLst>
      <p:ext uri="{BB962C8B-B14F-4D97-AF65-F5344CB8AC3E}">
        <p14:creationId xmlns:p14="http://schemas.microsoft.com/office/powerpoint/2010/main" val="20075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C8C3A8-9721-428F-8851-9D6A5EC6FA7A}"/>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78FA23F5-8B4D-4895-95E9-AACFEDEB4697}"/>
              </a:ext>
            </a:extLst>
          </p:cNvPr>
          <p:cNvSpPr txBox="1"/>
          <p:nvPr/>
        </p:nvSpPr>
        <p:spPr>
          <a:xfrm>
            <a:off x="191344" y="1628800"/>
            <a:ext cx="11881320" cy="5078313"/>
          </a:xfrm>
          <a:prstGeom prst="rect">
            <a:avLst/>
          </a:prstGeom>
          <a:noFill/>
        </p:spPr>
        <p:txBody>
          <a:bodyPr wrap="square">
            <a:spAutoFit/>
          </a:bodyPr>
          <a:lstStyle/>
          <a:p>
            <a:r>
              <a:rPr lang="en-US" dirty="0"/>
              <a:t>73. Weinbaum S, Zhang XB, Han </a:t>
            </a:r>
            <a:r>
              <a:rPr lang="en-US" dirty="0" err="1"/>
              <a:t>YF,Vink</a:t>
            </a:r>
            <a:r>
              <a:rPr lang="en-US" dirty="0"/>
              <a:t> H, </a:t>
            </a:r>
            <a:r>
              <a:rPr lang="en-US" dirty="0" err="1"/>
              <a:t>Cowin</a:t>
            </a:r>
            <a:r>
              <a:rPr lang="en-US" dirty="0"/>
              <a:t> SC. (2003). “</a:t>
            </a:r>
            <a:r>
              <a:rPr lang="en-US" dirty="0" err="1"/>
              <a:t>Mechanotransduction</a:t>
            </a:r>
            <a:r>
              <a:rPr lang="en-US" dirty="0"/>
              <a:t> and </a:t>
            </a:r>
            <a:r>
              <a:rPr lang="en-US" dirty="0" err="1"/>
              <a:t>flowacross</a:t>
            </a:r>
            <a:endParaRPr lang="en-US" dirty="0"/>
          </a:p>
          <a:p>
            <a:r>
              <a:rPr lang="en-US" dirty="0"/>
              <a:t>the endothelial glycocalyx.” Proc. Natl. Acad. Sci. USA, 100(13):7988–95.</a:t>
            </a:r>
          </a:p>
          <a:p>
            <a:r>
              <a:rPr lang="en-US" dirty="0"/>
              <a:t>74. Burger EH, Klein-</a:t>
            </a:r>
            <a:r>
              <a:rPr lang="en-US" dirty="0" err="1"/>
              <a:t>Nulend</a:t>
            </a:r>
            <a:r>
              <a:rPr lang="en-US" dirty="0"/>
              <a:t> J. (1999). “</a:t>
            </a:r>
            <a:r>
              <a:rPr lang="en-US" dirty="0" err="1"/>
              <a:t>Mechanotransduction</a:t>
            </a:r>
            <a:r>
              <a:rPr lang="en-US" dirty="0"/>
              <a:t> in bone – role of the </a:t>
            </a:r>
            <a:r>
              <a:rPr lang="en-US" dirty="0" err="1"/>
              <a:t>lacuno</a:t>
            </a:r>
            <a:r>
              <a:rPr lang="en-US" dirty="0"/>
              <a:t>-canalicular</a:t>
            </a:r>
            <a:r>
              <a:rPr lang="ru-RU" dirty="0"/>
              <a:t> </a:t>
            </a:r>
            <a:r>
              <a:rPr lang="en-US" dirty="0"/>
              <a:t>network.” </a:t>
            </a:r>
            <a:r>
              <a:rPr lang="en-US" dirty="0" err="1"/>
              <a:t>Faseb</a:t>
            </a:r>
            <a:r>
              <a:rPr lang="en-US" dirty="0"/>
              <a:t>. J., 13:S101–S112.</a:t>
            </a:r>
          </a:p>
          <a:p>
            <a:r>
              <a:rPr lang="en-US" dirty="0"/>
              <a:t>75. Wolff J. 1986. The law of bone </a:t>
            </a:r>
            <a:r>
              <a:rPr lang="en-US" dirty="0" err="1"/>
              <a:t>remodelling</a:t>
            </a:r>
            <a:r>
              <a:rPr lang="en-US" dirty="0"/>
              <a:t>. Berlin: Springer.</a:t>
            </a:r>
            <a:endParaRPr lang="ru-RU" dirty="0"/>
          </a:p>
          <a:p>
            <a:r>
              <a:rPr lang="ru-RU" dirty="0"/>
              <a:t>76. </a:t>
            </a:r>
            <a:r>
              <a:rPr lang="en-US" dirty="0" err="1"/>
              <a:t>Ashkin</a:t>
            </a:r>
            <a:r>
              <a:rPr lang="en-US" dirty="0"/>
              <a:t> A. (1997). “Optical trapping and manipulation of neutral particles using lasers.” Proc. Natl.</a:t>
            </a:r>
            <a:r>
              <a:rPr lang="ru-RU" dirty="0"/>
              <a:t> </a:t>
            </a:r>
            <a:r>
              <a:rPr lang="en-US" dirty="0"/>
              <a:t>Acad. Sci. USA, 94(10):4853–60.</a:t>
            </a:r>
          </a:p>
          <a:p>
            <a:r>
              <a:rPr lang="en-US" dirty="0"/>
              <a:t>77. Svoboda K, Block SM. (1994). “Biological applications of optical forces.” </a:t>
            </a:r>
            <a:r>
              <a:rPr lang="en-US" dirty="0" err="1"/>
              <a:t>Annu</a:t>
            </a:r>
            <a:r>
              <a:rPr lang="en-US" dirty="0"/>
              <a:t>. Rev. </a:t>
            </a:r>
            <a:r>
              <a:rPr lang="en-US" dirty="0" err="1"/>
              <a:t>Biophys</a:t>
            </a:r>
            <a:r>
              <a:rPr lang="en-US" dirty="0"/>
              <a:t>.</a:t>
            </a:r>
            <a:r>
              <a:rPr lang="ru-RU" dirty="0"/>
              <a:t> </a:t>
            </a:r>
            <a:r>
              <a:rPr lang="en-US" dirty="0" err="1"/>
              <a:t>Biomol</a:t>
            </a:r>
            <a:r>
              <a:rPr lang="en-US" dirty="0"/>
              <a:t>. Struct., 23:247–85.</a:t>
            </a:r>
          </a:p>
          <a:p>
            <a:r>
              <a:rPr lang="en-US" dirty="0"/>
              <a:t>78. </a:t>
            </a:r>
            <a:r>
              <a:rPr lang="en-US" dirty="0" err="1"/>
              <a:t>Agayan</a:t>
            </a:r>
            <a:r>
              <a:rPr lang="en-US" dirty="0"/>
              <a:t> RR, </a:t>
            </a:r>
            <a:r>
              <a:rPr lang="en-US" dirty="0" err="1"/>
              <a:t>Gittes</a:t>
            </a:r>
            <a:r>
              <a:rPr lang="en-US" dirty="0"/>
              <a:t> </a:t>
            </a:r>
            <a:r>
              <a:rPr lang="en-US" dirty="0" err="1"/>
              <a:t>F,Kopelman</a:t>
            </a:r>
            <a:r>
              <a:rPr lang="en-US" dirty="0"/>
              <a:t> R, </a:t>
            </a:r>
            <a:r>
              <a:rPr lang="en-US" dirty="0" err="1"/>
              <a:t>SchmidtCF</a:t>
            </a:r>
            <a:r>
              <a:rPr lang="en-US" dirty="0"/>
              <a:t>. (2002). “Optical trapping near resonance absorption.”</a:t>
            </a:r>
            <a:r>
              <a:rPr lang="ru-RU" dirty="0"/>
              <a:t> </a:t>
            </a:r>
            <a:r>
              <a:rPr lang="en-US" dirty="0"/>
              <a:t>Appl. Opt., 41(12):2318–27.</a:t>
            </a:r>
          </a:p>
          <a:p>
            <a:r>
              <a:rPr lang="en-US" dirty="0"/>
              <a:t>79. Henon S, </a:t>
            </a:r>
            <a:r>
              <a:rPr lang="en-US" dirty="0" err="1"/>
              <a:t>Lenormand</a:t>
            </a:r>
            <a:r>
              <a:rPr lang="en-US" dirty="0"/>
              <a:t> G, </a:t>
            </a:r>
            <a:r>
              <a:rPr lang="en-US" dirty="0" err="1"/>
              <a:t>Richert</a:t>
            </a:r>
            <a:r>
              <a:rPr lang="en-US" dirty="0"/>
              <a:t> A, </a:t>
            </a:r>
            <a:r>
              <a:rPr lang="en-US" dirty="0" err="1"/>
              <a:t>Gallet</a:t>
            </a:r>
            <a:r>
              <a:rPr lang="en-US" dirty="0"/>
              <a:t> F. (1999). “A new determination of the shear modulus of</a:t>
            </a:r>
            <a:r>
              <a:rPr lang="ru-RU" dirty="0"/>
              <a:t> </a:t>
            </a:r>
            <a:r>
              <a:rPr lang="en-US" dirty="0"/>
              <a:t>the human erythrocyte membrane using optical tweezers.” </a:t>
            </a:r>
            <a:r>
              <a:rPr lang="en-US" dirty="0" err="1"/>
              <a:t>Biophys</a:t>
            </a:r>
            <a:r>
              <a:rPr lang="en-US" dirty="0"/>
              <a:t>. J., 76(2):1145–51.</a:t>
            </a:r>
            <a:endParaRPr lang="ru-RU" dirty="0"/>
          </a:p>
          <a:p>
            <a:r>
              <a:rPr lang="ru-RU" dirty="0"/>
              <a:t>80. </a:t>
            </a:r>
            <a:r>
              <a:rPr lang="de-DE" dirty="0"/>
              <a:t>Freundlich H, </a:t>
            </a:r>
            <a:r>
              <a:rPr lang="de-DE" dirty="0" err="1"/>
              <a:t>Seifriz</a:t>
            </a:r>
            <a:r>
              <a:rPr lang="de-DE" dirty="0"/>
              <a:t> W. (1922). “U¨ </a:t>
            </a:r>
            <a:r>
              <a:rPr lang="de-DE" dirty="0" err="1"/>
              <a:t>ber</a:t>
            </a:r>
            <a:r>
              <a:rPr lang="de-DE" dirty="0"/>
              <a:t> die </a:t>
            </a:r>
            <a:r>
              <a:rPr lang="de-DE" dirty="0" err="1"/>
              <a:t>Elastizita¨t</a:t>
            </a:r>
            <a:r>
              <a:rPr lang="de-DE" dirty="0"/>
              <a:t> von Sollen und Gelen.” Z. Phys. Chem.,</a:t>
            </a:r>
            <a:r>
              <a:rPr lang="ru-RU" dirty="0"/>
              <a:t> </a:t>
            </a:r>
            <a:r>
              <a:rPr lang="de-DE" dirty="0"/>
              <a:t>104:233–61.</a:t>
            </a:r>
            <a:endParaRPr lang="ru-RU" dirty="0"/>
          </a:p>
          <a:p>
            <a:r>
              <a:rPr lang="ru-RU" dirty="0"/>
              <a:t>81. </a:t>
            </a:r>
            <a:r>
              <a:rPr lang="en-US" dirty="0"/>
              <a:t>Bausch AR, Moller W, </a:t>
            </a:r>
            <a:r>
              <a:rPr lang="en-US" dirty="0" err="1"/>
              <a:t>Sackmann</a:t>
            </a:r>
            <a:r>
              <a:rPr lang="en-US" dirty="0"/>
              <a:t> E. (1999). “Measurement of local viscoelasticity and forces in</a:t>
            </a:r>
            <a:r>
              <a:rPr lang="ru-RU" dirty="0"/>
              <a:t> </a:t>
            </a:r>
            <a:r>
              <a:rPr lang="en-US" dirty="0"/>
              <a:t>living cells by magnetic tweezers.” </a:t>
            </a:r>
            <a:r>
              <a:rPr lang="en-US" dirty="0" err="1"/>
              <a:t>Biophys</a:t>
            </a:r>
            <a:r>
              <a:rPr lang="en-US" dirty="0"/>
              <a:t>. J., 76(1):573–9.</a:t>
            </a:r>
            <a:endParaRPr lang="ru-RU" dirty="0"/>
          </a:p>
          <a:p>
            <a:r>
              <a:rPr lang="ru-RU" dirty="0"/>
              <a:t>82. </a:t>
            </a:r>
            <a:r>
              <a:rPr lang="en-US" dirty="0"/>
              <a:t>Keller M, Schilling J, </a:t>
            </a:r>
            <a:r>
              <a:rPr lang="en-US" dirty="0" err="1"/>
              <a:t>Sackmann</a:t>
            </a:r>
            <a:r>
              <a:rPr lang="en-US" dirty="0"/>
              <a:t> E. (2001). “Oscillatory magnetic bead rheometer for complex fluid</a:t>
            </a:r>
          </a:p>
          <a:p>
            <a:r>
              <a:rPr lang="en-US" dirty="0" err="1"/>
              <a:t>microrheometry</a:t>
            </a:r>
            <a:r>
              <a:rPr lang="en-US" dirty="0"/>
              <a:t>” Rev. Sci. Instr., 72(9):3626–34.</a:t>
            </a:r>
            <a:endParaRPr lang="ru-RU" dirty="0"/>
          </a:p>
        </p:txBody>
      </p:sp>
    </p:spTree>
    <p:extLst>
      <p:ext uri="{BB962C8B-B14F-4D97-AF65-F5344CB8AC3E}">
        <p14:creationId xmlns:p14="http://schemas.microsoft.com/office/powerpoint/2010/main" val="334086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D22B8-521B-4F4E-B21E-73281541FFC0}"/>
              </a:ext>
            </a:extLst>
          </p:cNvPr>
          <p:cNvSpPr>
            <a:spLocks noGrp="1"/>
          </p:cNvSpPr>
          <p:nvPr>
            <p:ph type="title"/>
          </p:nvPr>
        </p:nvSpPr>
        <p:spPr/>
        <p:txBody>
          <a:bodyPr/>
          <a:lstStyle/>
          <a:p>
            <a:r>
              <a:rPr lang="ru-RU" dirty="0"/>
              <a:t>1.2 Поддержание формы клеток</a:t>
            </a:r>
          </a:p>
        </p:txBody>
      </p:sp>
      <p:sp>
        <p:nvSpPr>
          <p:cNvPr id="8" name="TextBox 7">
            <a:extLst>
              <a:ext uri="{FF2B5EF4-FFF2-40B4-BE49-F238E27FC236}">
                <a16:creationId xmlns:a16="http://schemas.microsoft.com/office/drawing/2014/main" id="{9EDBE2A4-D309-44DE-8795-3DB7E8CA0955}"/>
              </a:ext>
            </a:extLst>
          </p:cNvPr>
          <p:cNvSpPr txBox="1"/>
          <p:nvPr/>
        </p:nvSpPr>
        <p:spPr>
          <a:xfrm>
            <a:off x="7608168" y="2725177"/>
            <a:ext cx="4366410" cy="1200329"/>
          </a:xfrm>
          <a:prstGeom prst="rect">
            <a:avLst/>
          </a:prstGeom>
          <a:noFill/>
        </p:spPr>
        <p:txBody>
          <a:bodyPr wrap="square">
            <a:spAutoFit/>
          </a:bodyPr>
          <a:lstStyle/>
          <a:p>
            <a:endParaRPr lang="ru-RU" dirty="0"/>
          </a:p>
          <a:p>
            <a:r>
              <a:rPr lang="ru-RU" dirty="0"/>
              <a:t>Белые клетки, или лейкоциты, имеют сферическую форму, что позволяет им катиться</a:t>
            </a:r>
          </a:p>
        </p:txBody>
      </p:sp>
      <p:pic>
        <p:nvPicPr>
          <p:cNvPr id="5" name="Мультимедиа в Интернете 4" title="IV 10 3 Leukocyte Rolling">
            <a:hlinkClick r:id="" action="ppaction://media"/>
            <a:extLst>
              <a:ext uri="{FF2B5EF4-FFF2-40B4-BE49-F238E27FC236}">
                <a16:creationId xmlns:a16="http://schemas.microsoft.com/office/drawing/2014/main" id="{21C23160-2E74-4F83-B258-E48B5D19FFAA}"/>
              </a:ext>
            </a:extLst>
          </p:cNvPr>
          <p:cNvPicPr>
            <a:picLocks noRot="1" noChangeAspect="1"/>
          </p:cNvPicPr>
          <p:nvPr>
            <a:videoFile r:link="rId1"/>
          </p:nvPr>
        </p:nvPicPr>
        <p:blipFill>
          <a:blip r:embed="rId3"/>
          <a:stretch>
            <a:fillRect/>
          </a:stretch>
        </p:blipFill>
        <p:spPr>
          <a:xfrm>
            <a:off x="361504" y="1775070"/>
            <a:ext cx="6644947" cy="4983710"/>
          </a:xfrm>
          <a:prstGeom prst="rect">
            <a:avLst/>
          </a:prstGeom>
        </p:spPr>
      </p:pic>
    </p:spTree>
    <p:extLst>
      <p:ext uri="{BB962C8B-B14F-4D97-AF65-F5344CB8AC3E}">
        <p14:creationId xmlns:p14="http://schemas.microsoft.com/office/powerpoint/2010/main" val="308874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11FC37-5E9D-43DA-A47D-79BF285E6CF2}"/>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873FF9C6-AC59-4B7D-B8ED-DAA4A2703724}"/>
              </a:ext>
            </a:extLst>
          </p:cNvPr>
          <p:cNvSpPr txBox="1"/>
          <p:nvPr/>
        </p:nvSpPr>
        <p:spPr>
          <a:xfrm>
            <a:off x="407368" y="1628800"/>
            <a:ext cx="11665296" cy="5632311"/>
          </a:xfrm>
          <a:prstGeom prst="rect">
            <a:avLst/>
          </a:prstGeom>
          <a:noFill/>
        </p:spPr>
        <p:txBody>
          <a:bodyPr wrap="square">
            <a:spAutoFit/>
          </a:bodyPr>
          <a:lstStyle/>
          <a:p>
            <a:r>
              <a:rPr lang="ru-RU" dirty="0"/>
              <a:t>83. </a:t>
            </a:r>
            <a:r>
              <a:rPr lang="en-US" dirty="0" err="1"/>
              <a:t>Valberg</a:t>
            </a:r>
            <a:r>
              <a:rPr lang="en-US" dirty="0"/>
              <a:t> PA, Butler JP. (1987). “Magnetic Particle Motions within Living Cells – Physical Theory</a:t>
            </a:r>
          </a:p>
          <a:p>
            <a:r>
              <a:rPr lang="en-US" dirty="0"/>
              <a:t>and Techniques.” </a:t>
            </a:r>
            <a:r>
              <a:rPr lang="en-US" dirty="0" err="1"/>
              <a:t>Biophys</a:t>
            </a:r>
            <a:r>
              <a:rPr lang="en-US" dirty="0"/>
              <a:t>. J., 52(4):537–50.</a:t>
            </a:r>
            <a:endParaRPr lang="ru-RU" dirty="0"/>
          </a:p>
          <a:p>
            <a:r>
              <a:rPr lang="ru-RU" dirty="0"/>
              <a:t>84. </a:t>
            </a:r>
            <a:r>
              <a:rPr lang="en-US" dirty="0"/>
              <a:t>Bausch AR, Moller W, </a:t>
            </a:r>
            <a:r>
              <a:rPr lang="en-US" dirty="0" err="1"/>
              <a:t>Sackmann</a:t>
            </a:r>
            <a:r>
              <a:rPr lang="en-US" dirty="0"/>
              <a:t> E. (1999). “Measurement of local viscoelasticity and forces in</a:t>
            </a:r>
          </a:p>
          <a:p>
            <a:r>
              <a:rPr lang="en-US" dirty="0"/>
              <a:t>living cells by magnetic tweezers.” </a:t>
            </a:r>
            <a:r>
              <a:rPr lang="en-US" dirty="0" err="1"/>
              <a:t>Biophys</a:t>
            </a:r>
            <a:r>
              <a:rPr lang="en-US" dirty="0"/>
              <a:t>. J., 76(1):573–9.</a:t>
            </a:r>
            <a:endParaRPr lang="ru-RU" dirty="0"/>
          </a:p>
          <a:p>
            <a:r>
              <a:rPr lang="ru-RU" dirty="0"/>
              <a:t>85.</a:t>
            </a:r>
            <a:r>
              <a:rPr lang="en-US" dirty="0" err="1"/>
              <a:t>Trepat</a:t>
            </a:r>
            <a:r>
              <a:rPr lang="en-US" dirty="0"/>
              <a:t> X, </a:t>
            </a:r>
            <a:r>
              <a:rPr lang="en-US" dirty="0" err="1"/>
              <a:t>Grabulosa</a:t>
            </a:r>
            <a:r>
              <a:rPr lang="en-US" dirty="0"/>
              <a:t> M, Buscemi L, Rico F, Fabry B, </a:t>
            </a:r>
            <a:r>
              <a:rPr lang="en-US" dirty="0" err="1"/>
              <a:t>Fredberg</a:t>
            </a:r>
            <a:r>
              <a:rPr lang="en-US" dirty="0"/>
              <a:t> JJ, </a:t>
            </a:r>
            <a:r>
              <a:rPr lang="en-US" dirty="0" err="1"/>
              <a:t>Farre</a:t>
            </a:r>
            <a:r>
              <a:rPr lang="en-US" dirty="0"/>
              <a:t> R. (2003). “Oscillatory magnetic</a:t>
            </a:r>
          </a:p>
          <a:p>
            <a:r>
              <a:rPr lang="en-US" dirty="0"/>
              <a:t>tweezers based on ferromagnetic beads and simple coaxial coils.” Rev. Sci. Instr., 74(9):4012–</a:t>
            </a:r>
          </a:p>
          <a:p>
            <a:r>
              <a:rPr lang="en-US" dirty="0"/>
              <a:t>86. </a:t>
            </a:r>
            <a:r>
              <a:rPr lang="en-US" dirty="0" err="1"/>
              <a:t>Vonna</a:t>
            </a:r>
            <a:r>
              <a:rPr lang="en-US" dirty="0"/>
              <a:t> L, Wiedemann A, </a:t>
            </a:r>
            <a:r>
              <a:rPr lang="en-US" dirty="0" err="1"/>
              <a:t>Aepfelbacher</a:t>
            </a:r>
            <a:r>
              <a:rPr lang="en-US" dirty="0"/>
              <a:t> M, </a:t>
            </a:r>
            <a:r>
              <a:rPr lang="en-US" dirty="0" err="1"/>
              <a:t>Sackmann</a:t>
            </a:r>
            <a:r>
              <a:rPr lang="en-US" dirty="0"/>
              <a:t> E. (2003). “Local force induced conical protrusions</a:t>
            </a:r>
          </a:p>
          <a:p>
            <a:r>
              <a:rPr lang="en-US" dirty="0"/>
              <a:t>of phagocytic cells.” J. Cell Sci., 116(5):785–90.</a:t>
            </a:r>
          </a:p>
          <a:p>
            <a:r>
              <a:rPr lang="en-US" dirty="0"/>
              <a:t>87. </a:t>
            </a:r>
            <a:r>
              <a:rPr lang="en-US" dirty="0" err="1"/>
              <a:t>Valberg</a:t>
            </a:r>
            <a:r>
              <a:rPr lang="en-US" dirty="0"/>
              <a:t> PA, Feldman HA. (1987). “Magnetic Particle Motions within Living Cells – Measurement</a:t>
            </a:r>
          </a:p>
          <a:p>
            <a:r>
              <a:rPr lang="en-US" dirty="0"/>
              <a:t>of Cytoplasmic Viscosity and Motile Activity.” </a:t>
            </a:r>
            <a:r>
              <a:rPr lang="en-US" dirty="0" err="1"/>
              <a:t>Biophys</a:t>
            </a:r>
            <a:r>
              <a:rPr lang="en-US" dirty="0"/>
              <a:t>. J., 52(4):551–61.</a:t>
            </a:r>
          </a:p>
          <a:p>
            <a:r>
              <a:rPr lang="en-US" dirty="0"/>
              <a:t>88. Wang N, Butler JP, </a:t>
            </a:r>
            <a:r>
              <a:rPr lang="en-US" dirty="0" err="1"/>
              <a:t>Ingber</a:t>
            </a:r>
            <a:r>
              <a:rPr lang="en-US" dirty="0"/>
              <a:t> DE. (1993). “</a:t>
            </a:r>
            <a:r>
              <a:rPr lang="en-US" dirty="0" err="1"/>
              <a:t>Mechanotransduction</a:t>
            </a:r>
            <a:r>
              <a:rPr lang="en-US" dirty="0"/>
              <a:t> across the Cell-Surface and through</a:t>
            </a:r>
          </a:p>
          <a:p>
            <a:r>
              <a:rPr lang="en-US" dirty="0"/>
              <a:t>the Cytoskeleton.” Science, 260(5111):1124–27.</a:t>
            </a:r>
          </a:p>
          <a:p>
            <a:r>
              <a:rPr lang="en-US" dirty="0"/>
              <a:t>89. Fabry B, Maksym GN, </a:t>
            </a:r>
            <a:r>
              <a:rPr lang="en-US" dirty="0" err="1"/>
              <a:t>Hubmayr</a:t>
            </a:r>
            <a:r>
              <a:rPr lang="en-US" dirty="0"/>
              <a:t> RD, Butler JP, </a:t>
            </a:r>
            <a:r>
              <a:rPr lang="en-US" dirty="0" err="1"/>
              <a:t>Fredberg</a:t>
            </a:r>
            <a:r>
              <a:rPr lang="en-US" dirty="0"/>
              <a:t> JJ. (1999). “Implications of heterogeneous</a:t>
            </a:r>
          </a:p>
          <a:p>
            <a:r>
              <a:rPr lang="en-US" dirty="0"/>
              <a:t>bead behavior on cell mechanical properties measured with magnetic twisting cytometry.” </a:t>
            </a:r>
            <a:r>
              <a:rPr lang="en-US" dirty="0" err="1"/>
              <a:t>J.Magn</a:t>
            </a:r>
            <a:r>
              <a:rPr lang="en-US" dirty="0"/>
              <a:t>.</a:t>
            </a:r>
          </a:p>
          <a:p>
            <a:r>
              <a:rPr lang="en-US" dirty="0"/>
              <a:t>and </a:t>
            </a:r>
            <a:r>
              <a:rPr lang="en-US" dirty="0" err="1"/>
              <a:t>Magn</a:t>
            </a:r>
            <a:r>
              <a:rPr lang="en-US" dirty="0"/>
              <a:t>. Mater., 194(1–3):120–5.</a:t>
            </a:r>
          </a:p>
          <a:p>
            <a:r>
              <a:rPr lang="en-US" dirty="0"/>
              <a:t>90. Fabry B, Maksym GN, Butler JP, </a:t>
            </a:r>
            <a:r>
              <a:rPr lang="en-US" dirty="0" err="1"/>
              <a:t>Glogauer</a:t>
            </a:r>
            <a:r>
              <a:rPr lang="en-US" dirty="0"/>
              <a:t> M, </a:t>
            </a:r>
            <a:r>
              <a:rPr lang="en-US" dirty="0" err="1"/>
              <a:t>Navajas</a:t>
            </a:r>
            <a:r>
              <a:rPr lang="en-US" dirty="0"/>
              <a:t> D, </a:t>
            </a:r>
            <a:r>
              <a:rPr lang="en-US" dirty="0" err="1"/>
              <a:t>Fredberg</a:t>
            </a:r>
            <a:r>
              <a:rPr lang="en-US" dirty="0"/>
              <a:t> JJ. (2001). “Scaling the </a:t>
            </a:r>
            <a:r>
              <a:rPr lang="en-US" dirty="0" err="1"/>
              <a:t>microrheology</a:t>
            </a:r>
            <a:endParaRPr lang="en-US" dirty="0"/>
          </a:p>
          <a:p>
            <a:r>
              <a:rPr lang="en-US" dirty="0"/>
              <a:t>of living cells.” Phys. Rev. Lett., 8714(14):Art. No.148102.</a:t>
            </a:r>
          </a:p>
          <a:p>
            <a:r>
              <a:rPr lang="en-US" dirty="0"/>
              <a:t>91. </a:t>
            </a:r>
            <a:r>
              <a:rPr lang="ru-RU" dirty="0" err="1"/>
              <a:t>Л.Ландау</a:t>
            </a:r>
            <a:r>
              <a:rPr lang="ru-RU" dirty="0"/>
              <a:t>, </a:t>
            </a:r>
            <a:r>
              <a:rPr lang="ru-RU" dirty="0" err="1"/>
              <a:t>Е.Лифшиц</a:t>
            </a:r>
            <a:r>
              <a:rPr lang="ru-RU" dirty="0"/>
              <a:t> Статистическая физика - Государственное издательство технико-теоретической литературы, Л., 1951</a:t>
            </a:r>
            <a:endParaRPr lang="en-US" dirty="0"/>
          </a:p>
          <a:p>
            <a:endParaRPr lang="ru-RU" dirty="0"/>
          </a:p>
        </p:txBody>
      </p:sp>
    </p:spTree>
    <p:extLst>
      <p:ext uri="{BB962C8B-B14F-4D97-AF65-F5344CB8AC3E}">
        <p14:creationId xmlns:p14="http://schemas.microsoft.com/office/powerpoint/2010/main" val="80635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726DE6-295A-4559-80A5-A33E218D9D28}"/>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CB742CEC-14B5-48EB-90A3-852C190E873C}"/>
              </a:ext>
            </a:extLst>
          </p:cNvPr>
          <p:cNvSpPr txBox="1"/>
          <p:nvPr/>
        </p:nvSpPr>
        <p:spPr>
          <a:xfrm>
            <a:off x="191344" y="1628800"/>
            <a:ext cx="11809312" cy="5355312"/>
          </a:xfrm>
          <a:prstGeom prst="rect">
            <a:avLst/>
          </a:prstGeom>
          <a:noFill/>
        </p:spPr>
        <p:txBody>
          <a:bodyPr wrap="square">
            <a:spAutoFit/>
          </a:bodyPr>
          <a:lstStyle/>
          <a:p>
            <a:r>
              <a:rPr lang="en-US" dirty="0"/>
              <a:t>92. Storm C, Pastore JJ, </a:t>
            </a:r>
            <a:r>
              <a:rPr lang="en-US" dirty="0" err="1"/>
              <a:t>MacKintosh</a:t>
            </a:r>
            <a:r>
              <a:rPr lang="en-US" dirty="0"/>
              <a:t> FC, </a:t>
            </a:r>
            <a:r>
              <a:rPr lang="en-US" dirty="0" err="1"/>
              <a:t>Lubensky</a:t>
            </a:r>
            <a:r>
              <a:rPr lang="en-US" dirty="0"/>
              <a:t> TC, </a:t>
            </a:r>
            <a:r>
              <a:rPr lang="en-US" dirty="0" err="1"/>
              <a:t>Janmey</a:t>
            </a:r>
            <a:r>
              <a:rPr lang="en-US" dirty="0"/>
              <a:t> PA. (2005). “Nonlinear Elasticity in Biological Gels.” </a:t>
            </a:r>
            <a:r>
              <a:rPr lang="en-US" dirty="0" err="1"/>
              <a:t>Nature:in</a:t>
            </a:r>
            <a:r>
              <a:rPr lang="en-US" dirty="0"/>
              <a:t> press.</a:t>
            </a:r>
          </a:p>
          <a:p>
            <a:r>
              <a:rPr lang="en-US" dirty="0"/>
              <a:t>93. Crocker JC, Grier DG. (1996). “Methods of digital video microscopy for colloidal studies.” J. Colloid. Interface Sci., 179(1):298–310.</a:t>
            </a:r>
          </a:p>
          <a:p>
            <a:r>
              <a:rPr lang="en-US" dirty="0"/>
              <a:t>94. </a:t>
            </a:r>
            <a:r>
              <a:rPr lang="en-US" dirty="0" err="1"/>
              <a:t>Denk</a:t>
            </a:r>
            <a:r>
              <a:rPr lang="en-US" dirty="0"/>
              <a:t> W, Webb WW. (1990). “Optical measurement of picometer displacements of transparent microscopic objects.” Appl. Opt., 29(16):2382–91.</a:t>
            </a:r>
          </a:p>
          <a:p>
            <a:r>
              <a:rPr lang="en-US" dirty="0"/>
              <a:t>95. </a:t>
            </a:r>
            <a:r>
              <a:rPr lang="en-US" dirty="0" err="1"/>
              <a:t>Gittes</a:t>
            </a:r>
            <a:r>
              <a:rPr lang="en-US" dirty="0"/>
              <a:t> F, Schmidt CF. (1998). “Interference model for back-focal-plane displacement detection in optical tweezers.” Opt. Lett., 23(1):7–9.</a:t>
            </a:r>
          </a:p>
          <a:p>
            <a:r>
              <a:rPr lang="en-US" dirty="0"/>
              <a:t>96. </a:t>
            </a:r>
            <a:r>
              <a:rPr lang="en-US" dirty="0" err="1"/>
              <a:t>Pralle</a:t>
            </a:r>
            <a:r>
              <a:rPr lang="en-US" dirty="0"/>
              <a:t> A, </a:t>
            </a:r>
            <a:r>
              <a:rPr lang="en-US" dirty="0" err="1"/>
              <a:t>Prummer</a:t>
            </a:r>
            <a:r>
              <a:rPr lang="en-US" dirty="0"/>
              <a:t> M, Florin EL, </a:t>
            </a:r>
            <a:r>
              <a:rPr lang="en-US" dirty="0" err="1"/>
              <a:t>Stelzer</a:t>
            </a:r>
            <a:r>
              <a:rPr lang="en-US" dirty="0"/>
              <a:t> EHK, </a:t>
            </a:r>
            <a:r>
              <a:rPr lang="en-US" dirty="0" err="1"/>
              <a:t>Horber</a:t>
            </a:r>
            <a:r>
              <a:rPr lang="en-US" dirty="0"/>
              <a:t> JKH. (1999). “Three-dimensional </a:t>
            </a:r>
            <a:r>
              <a:rPr lang="en-US" dirty="0" err="1"/>
              <a:t>highresolution</a:t>
            </a:r>
            <a:r>
              <a:rPr lang="en-US" dirty="0"/>
              <a:t> particle tracking for optical tweezers by forward scattered light.” Micros. Res. Tech., 44(5):378–86.</a:t>
            </a:r>
            <a:endParaRPr lang="ru-RU" dirty="0"/>
          </a:p>
          <a:p>
            <a:r>
              <a:rPr lang="ru-RU" dirty="0"/>
              <a:t>97. </a:t>
            </a:r>
            <a:r>
              <a:rPr lang="en-US" dirty="0"/>
              <a:t>Berne BJ, Pecora R. 1990. Dynamic light scattering. Malabar: Robert E. Krieger Publishing Co.</a:t>
            </a:r>
            <a:endParaRPr lang="ru-RU" dirty="0"/>
          </a:p>
          <a:p>
            <a:r>
              <a:rPr lang="ru-RU" dirty="0"/>
              <a:t>98. </a:t>
            </a:r>
            <a:r>
              <a:rPr lang="en-US" dirty="0"/>
              <a:t>Pine DJ, Weitz DA, </a:t>
            </a:r>
            <a:r>
              <a:rPr lang="en-US" dirty="0" err="1"/>
              <a:t>Chaikin</a:t>
            </a:r>
            <a:r>
              <a:rPr lang="en-US" dirty="0"/>
              <a:t> PM, </a:t>
            </a:r>
            <a:r>
              <a:rPr lang="en-US" dirty="0" err="1"/>
              <a:t>Herbolzheimer</a:t>
            </a:r>
            <a:r>
              <a:rPr lang="en-US" dirty="0"/>
              <a:t> E. (1988). “Diffusing Wave Spectroscopy.” </a:t>
            </a:r>
            <a:r>
              <a:rPr lang="en-US" dirty="0" err="1"/>
              <a:t>Phys.Rev</a:t>
            </a:r>
            <a:r>
              <a:rPr lang="en-US" dirty="0"/>
              <a:t>. Lett., 60:1134.</a:t>
            </a:r>
            <a:endParaRPr lang="ru-RU" dirty="0"/>
          </a:p>
          <a:p>
            <a:r>
              <a:rPr lang="ru-RU" dirty="0"/>
              <a:t>99. </a:t>
            </a:r>
            <a:r>
              <a:rPr lang="en-US" dirty="0"/>
              <a:t>Weitz DA, Pine DJ. (1993). Diffusing-wave spectroscopy. In: Brown W, editor. Dynamic light scattering.</a:t>
            </a:r>
            <a:r>
              <a:rPr lang="ru-RU" dirty="0"/>
              <a:t> </a:t>
            </a:r>
            <a:r>
              <a:rPr lang="en-US" dirty="0"/>
              <a:t>Oxford: Oxford University Press.</a:t>
            </a:r>
          </a:p>
          <a:p>
            <a:r>
              <a:rPr lang="ru-RU" dirty="0"/>
              <a:t>100. </a:t>
            </a:r>
            <a:r>
              <a:rPr lang="en-US" dirty="0"/>
              <a:t>Weitz DA, Zhu JX, Durian DJ, Gang H, Pine DJ. (1993). “Diffusing-Wave Spectroscopy – the</a:t>
            </a:r>
            <a:r>
              <a:rPr lang="ru-RU" dirty="0"/>
              <a:t> </a:t>
            </a:r>
            <a:r>
              <a:rPr lang="en-US" dirty="0"/>
              <a:t>Technique and Some Applications.” </a:t>
            </a:r>
            <a:r>
              <a:rPr lang="en-US" dirty="0" err="1"/>
              <a:t>Physica</a:t>
            </a:r>
            <a:r>
              <a:rPr lang="en-US" dirty="0"/>
              <a:t>. Scripta, T49B:610–21.</a:t>
            </a:r>
            <a:endParaRPr lang="ru-RU" dirty="0"/>
          </a:p>
          <a:p>
            <a:r>
              <a:rPr lang="ru-RU" dirty="0"/>
              <a:t>101. </a:t>
            </a:r>
            <a:r>
              <a:rPr lang="en-US" dirty="0"/>
              <a:t>Hess ST, Huang SH, </a:t>
            </a:r>
            <a:r>
              <a:rPr lang="en-US" dirty="0" err="1"/>
              <a:t>Heikal</a:t>
            </a:r>
            <a:r>
              <a:rPr lang="en-US" dirty="0"/>
              <a:t> AA, Webb WW. (2002). “Biological and chemical applications of</a:t>
            </a:r>
            <a:r>
              <a:rPr lang="ru-RU" dirty="0"/>
              <a:t> </a:t>
            </a:r>
            <a:r>
              <a:rPr lang="en-US" dirty="0"/>
              <a:t>fluorescence correlation spectroscopy: A review.” </a:t>
            </a:r>
            <a:r>
              <a:rPr lang="en-US" dirty="0" err="1"/>
              <a:t>Biochem</a:t>
            </a:r>
            <a:r>
              <a:rPr lang="en-US" dirty="0"/>
              <a:t>., 41(3):697–705.</a:t>
            </a:r>
            <a:endParaRPr lang="ru-RU" dirty="0"/>
          </a:p>
          <a:p>
            <a:endParaRPr lang="ru-RU" dirty="0"/>
          </a:p>
        </p:txBody>
      </p:sp>
    </p:spTree>
    <p:extLst>
      <p:ext uri="{BB962C8B-B14F-4D97-AF65-F5344CB8AC3E}">
        <p14:creationId xmlns:p14="http://schemas.microsoft.com/office/powerpoint/2010/main" val="56562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0AD5C5-CF46-4F98-B7F2-93E600155FCD}"/>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D282623F-2C3E-4813-A1E8-832EA16256AC}"/>
              </a:ext>
            </a:extLst>
          </p:cNvPr>
          <p:cNvSpPr txBox="1"/>
          <p:nvPr/>
        </p:nvSpPr>
        <p:spPr>
          <a:xfrm>
            <a:off x="191344" y="1772816"/>
            <a:ext cx="11809312" cy="5078313"/>
          </a:xfrm>
          <a:prstGeom prst="rect">
            <a:avLst/>
          </a:prstGeom>
          <a:noFill/>
        </p:spPr>
        <p:txBody>
          <a:bodyPr wrap="square">
            <a:spAutoFit/>
          </a:bodyPr>
          <a:lstStyle/>
          <a:p>
            <a:r>
              <a:rPr lang="en-US" dirty="0"/>
              <a:t>102. Webb WW. (2001). “Fluorescence correlation spectroscopy: Inception, biophysical experimentations,</a:t>
            </a:r>
          </a:p>
          <a:p>
            <a:r>
              <a:rPr lang="en-US" dirty="0"/>
              <a:t>and prospectus.” Appl. Opt., 40(24):3969–83.</a:t>
            </a:r>
            <a:endParaRPr lang="ru-RU" dirty="0"/>
          </a:p>
          <a:p>
            <a:r>
              <a:rPr lang="ru-RU" dirty="0"/>
              <a:t>103. </a:t>
            </a:r>
            <a:r>
              <a:rPr lang="en-US" dirty="0"/>
              <a:t>Guck J, </a:t>
            </a:r>
            <a:r>
              <a:rPr lang="en-US" dirty="0" err="1"/>
              <a:t>Ananthakrishnan</a:t>
            </a:r>
            <a:r>
              <a:rPr lang="en-US" dirty="0"/>
              <a:t> R, Mahmood H, Moon TJ, Cunningham CC, Kas J. (2001). “The optical stretcher: a novel laser tool to </a:t>
            </a:r>
            <a:r>
              <a:rPr lang="en-US" dirty="0" err="1"/>
              <a:t>micromanipulate</a:t>
            </a:r>
            <a:r>
              <a:rPr lang="en-US" dirty="0"/>
              <a:t> cells.” </a:t>
            </a:r>
            <a:r>
              <a:rPr lang="en-US" dirty="0" err="1"/>
              <a:t>Biophys</a:t>
            </a:r>
            <a:r>
              <a:rPr lang="en-US" dirty="0"/>
              <a:t>. J., 81(2):767–84.</a:t>
            </a:r>
          </a:p>
          <a:p>
            <a:r>
              <a:rPr lang="ru-RU" dirty="0"/>
              <a:t>104. </a:t>
            </a:r>
            <a:r>
              <a:rPr lang="en-US" dirty="0"/>
              <a:t>Guck J, </a:t>
            </a:r>
            <a:r>
              <a:rPr lang="en-US" dirty="0" err="1"/>
              <a:t>Ananthakrishnan</a:t>
            </a:r>
            <a:r>
              <a:rPr lang="en-US" dirty="0"/>
              <a:t> R, Moon TJ, Cunningham CC, Kas J. (2000). “Optical deformability of soft biological dielectrics.” Phys. Rev. Lett., 84(23):5451–4.</a:t>
            </a:r>
            <a:endParaRPr lang="ru-RU" dirty="0"/>
          </a:p>
          <a:p>
            <a:r>
              <a:rPr lang="ru-RU" dirty="0"/>
              <a:t>105. </a:t>
            </a:r>
            <a:r>
              <a:rPr lang="en-US" dirty="0"/>
              <a:t>Lincoln B, Erickson HM, </a:t>
            </a:r>
            <a:r>
              <a:rPr lang="en-US" dirty="0" err="1"/>
              <a:t>Schinkinger</a:t>
            </a:r>
            <a:r>
              <a:rPr lang="en-US" dirty="0"/>
              <a:t> </a:t>
            </a:r>
            <a:r>
              <a:rPr lang="en-US" dirty="0" err="1"/>
              <a:t>S,Wottawah</a:t>
            </a:r>
            <a:r>
              <a:rPr lang="en-US" dirty="0"/>
              <a:t> F, Mitchell D, </a:t>
            </a:r>
            <a:r>
              <a:rPr lang="en-US" dirty="0" err="1"/>
              <a:t>Ulvick</a:t>
            </a:r>
            <a:r>
              <a:rPr lang="en-US" dirty="0"/>
              <a:t> S, Bilby C, Guck J. (2004). “Deformability-based flow cytometry.” Cytometry, 59A(2):203–9. </a:t>
            </a:r>
          </a:p>
          <a:p>
            <a:r>
              <a:rPr lang="en-US" dirty="0"/>
              <a:t>106. Viola F, Walker WF. (2003). “Radiation force imaging of viscoelastic properties with reduced artifacts.” IEEE Trans. </a:t>
            </a:r>
            <a:r>
              <a:rPr lang="en-US" dirty="0" err="1"/>
              <a:t>Ultrason</a:t>
            </a:r>
            <a:r>
              <a:rPr lang="en-US" dirty="0"/>
              <a:t>. </a:t>
            </a:r>
            <a:r>
              <a:rPr lang="en-US" dirty="0" err="1"/>
              <a:t>Ferroelectr</a:t>
            </a:r>
            <a:r>
              <a:rPr lang="en-US" dirty="0"/>
              <a:t>. Freq. Control, 50(6):736–42.</a:t>
            </a:r>
          </a:p>
          <a:p>
            <a:r>
              <a:rPr lang="en-US" dirty="0"/>
              <a:t>107. Wagner O, Schuler H, Hofmann P, Langer D, </a:t>
            </a:r>
            <a:r>
              <a:rPr lang="en-US" dirty="0" err="1"/>
              <a:t>Dancker</a:t>
            </a:r>
            <a:r>
              <a:rPr lang="en-US" dirty="0"/>
              <a:t> P, Bereiter-Hahn J. (2001). “Sound attenuation of polymerizing actin reflects supramolecular structures: Viscoelastic properties of actin gels modified by cytochalasin D, profilin and alpha-actinin.” </a:t>
            </a:r>
            <a:r>
              <a:rPr lang="en-US" dirty="0" err="1"/>
              <a:t>Biochem</a:t>
            </a:r>
            <a:r>
              <a:rPr lang="en-US" dirty="0"/>
              <a:t>. J., 355(Pt 3):771–8.</a:t>
            </a:r>
          </a:p>
          <a:p>
            <a:r>
              <a:rPr lang="en-US" dirty="0"/>
              <a:t>108. Wagner O, Zinke J, </a:t>
            </a:r>
            <a:r>
              <a:rPr lang="en-US" dirty="0" err="1"/>
              <a:t>Dancker</a:t>
            </a:r>
            <a:r>
              <a:rPr lang="en-US" dirty="0"/>
              <a:t> P, </a:t>
            </a:r>
            <a:r>
              <a:rPr lang="en-US" dirty="0" err="1"/>
              <a:t>GrillW</a:t>
            </a:r>
            <a:r>
              <a:rPr lang="en-US" dirty="0"/>
              <a:t>, Bereiter-Hahn J. (1999). “Viscoelastic properties of F-actin, microtubules, F-actin/alpha-actinin, and F-actin/hexokinase determined in microliter volumes with a novel nondestructive method.” </a:t>
            </a:r>
            <a:r>
              <a:rPr lang="en-US" dirty="0" err="1"/>
              <a:t>Biophys</a:t>
            </a:r>
            <a:r>
              <a:rPr lang="en-US" dirty="0"/>
              <a:t>. J., 76(5):2784–96.</a:t>
            </a:r>
          </a:p>
          <a:p>
            <a:r>
              <a:rPr lang="en-US" dirty="0"/>
              <a:t>109. </a:t>
            </a:r>
            <a:r>
              <a:rPr lang="en-US" dirty="0" err="1"/>
              <a:t>Klemenz</a:t>
            </a:r>
            <a:r>
              <a:rPr lang="en-US" dirty="0"/>
              <a:t> A, Schwinger C, Brandt J, </a:t>
            </a:r>
            <a:r>
              <a:rPr lang="en-US" dirty="0" err="1"/>
              <a:t>Kressler</a:t>
            </a:r>
            <a:r>
              <a:rPr lang="en-US" dirty="0"/>
              <a:t> J. (2003). “Investigation of </a:t>
            </a:r>
            <a:r>
              <a:rPr lang="en-US" dirty="0" err="1"/>
              <a:t>elasto</a:t>
            </a:r>
            <a:r>
              <a:rPr lang="en-US" dirty="0"/>
              <a:t>-mechanical properties of alginate microcapsules by scanning acoustic microscopy.” J. Biomed. Mater. Res., 65A(2): 237–43.</a:t>
            </a:r>
            <a:endParaRPr lang="ru-RU" dirty="0"/>
          </a:p>
        </p:txBody>
      </p:sp>
    </p:spTree>
    <p:extLst>
      <p:ext uri="{BB962C8B-B14F-4D97-AF65-F5344CB8AC3E}">
        <p14:creationId xmlns:p14="http://schemas.microsoft.com/office/powerpoint/2010/main" val="121868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FA0271-9CAA-443B-B73C-6B2B2F40B87C}"/>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002C9586-03EE-4359-AEEC-A5944FC4163A}"/>
              </a:ext>
            </a:extLst>
          </p:cNvPr>
          <p:cNvSpPr txBox="1"/>
          <p:nvPr/>
        </p:nvSpPr>
        <p:spPr>
          <a:xfrm>
            <a:off x="119336" y="1628800"/>
            <a:ext cx="12072664" cy="5078313"/>
          </a:xfrm>
          <a:prstGeom prst="rect">
            <a:avLst/>
          </a:prstGeom>
          <a:noFill/>
        </p:spPr>
        <p:txBody>
          <a:bodyPr wrap="square">
            <a:spAutoFit/>
          </a:bodyPr>
          <a:lstStyle/>
          <a:p>
            <a:r>
              <a:rPr lang="ru-RU" dirty="0"/>
              <a:t>110. </a:t>
            </a:r>
            <a:r>
              <a:rPr lang="en-US" dirty="0" err="1"/>
              <a:t>Sollich</a:t>
            </a:r>
            <a:r>
              <a:rPr lang="en-US" dirty="0"/>
              <a:t>, P. (1998). Rheological constitutive equation for a model of soft glassy materials. Phys. </a:t>
            </a:r>
            <a:r>
              <a:rPr lang="en-US" dirty="0" err="1"/>
              <a:t>Rev.E</a:t>
            </a:r>
            <a:r>
              <a:rPr lang="en-US" dirty="0"/>
              <a:t>., 58, 738–59.</a:t>
            </a:r>
          </a:p>
          <a:p>
            <a:r>
              <a:rPr lang="ru-RU" dirty="0"/>
              <a:t>111. </a:t>
            </a:r>
            <a:r>
              <a:rPr lang="en-US" dirty="0" err="1"/>
              <a:t>Sollich</a:t>
            </a:r>
            <a:r>
              <a:rPr lang="en-US" dirty="0"/>
              <a:t>, P., F. </a:t>
            </a:r>
            <a:r>
              <a:rPr lang="en-US" dirty="0" err="1"/>
              <a:t>Lequeux</a:t>
            </a:r>
            <a:r>
              <a:rPr lang="en-US" dirty="0"/>
              <a:t>, et al. (1997). Rheology of soft glassy materials. Phys. Rev. Lett., 78,</a:t>
            </a:r>
            <a:r>
              <a:rPr lang="ru-RU" dirty="0"/>
              <a:t> </a:t>
            </a:r>
            <a:r>
              <a:rPr lang="en-US" dirty="0"/>
              <a:t>2020–2023.</a:t>
            </a:r>
            <a:endParaRPr lang="ru-RU" dirty="0"/>
          </a:p>
          <a:p>
            <a:r>
              <a:rPr lang="ru-RU" dirty="0"/>
              <a:t>112. </a:t>
            </a:r>
            <a:r>
              <a:rPr lang="en-US" dirty="0" err="1"/>
              <a:t>Bouchaud</a:t>
            </a:r>
            <a:r>
              <a:rPr lang="en-US" dirty="0"/>
              <a:t>, J. (1992).Weak ergodicity breaking and aging in disordered systems. J. Phys. I., 2, 1705–13.</a:t>
            </a:r>
            <a:endParaRPr lang="ru-RU" dirty="0"/>
          </a:p>
          <a:p>
            <a:r>
              <a:rPr lang="ru-RU" dirty="0"/>
              <a:t>113. </a:t>
            </a:r>
            <a:r>
              <a:rPr lang="en-US" dirty="0"/>
              <a:t>An, S. S., B. Fabry, et al. (2004). Role of heat shock protein 27 in cytoskeletal remodeling of the</a:t>
            </a:r>
          </a:p>
          <a:p>
            <a:r>
              <a:rPr lang="en-US" dirty="0"/>
              <a:t>airway smooth muscle cell. J. Appl. Physiol., 96, 1701–13.</a:t>
            </a:r>
            <a:endParaRPr lang="ru-RU" dirty="0"/>
          </a:p>
          <a:p>
            <a:r>
              <a:rPr lang="ru-RU" dirty="0"/>
              <a:t>114. </a:t>
            </a:r>
            <a:r>
              <a:rPr lang="en-US" dirty="0"/>
              <a:t>Lau, A. W., B. D. Hoffman, et al. (2003). </a:t>
            </a:r>
            <a:r>
              <a:rPr lang="en-US" dirty="0" err="1"/>
              <a:t>Microrheology</a:t>
            </a:r>
            <a:r>
              <a:rPr lang="en-US" dirty="0"/>
              <a:t>, stress fluctuations, and active behavior of</a:t>
            </a:r>
          </a:p>
          <a:p>
            <a:r>
              <a:rPr lang="en-US" dirty="0"/>
              <a:t>living cells. Phys. Rev. Lett., 91, 198101.</a:t>
            </a:r>
          </a:p>
          <a:p>
            <a:r>
              <a:rPr lang="en-US" dirty="0"/>
              <a:t>115. Murphy, R. A. (1988). Muscle cells of hollow organs. News Physiol. Sci., 3, 124–8.</a:t>
            </a:r>
          </a:p>
          <a:p>
            <a:r>
              <a:rPr lang="en-US" dirty="0"/>
              <a:t>116. Wang, L., P. D. Pare, et al. (2001). Effect of chronic passive length change on airway smooth muscle</a:t>
            </a:r>
          </a:p>
          <a:p>
            <a:r>
              <a:rPr lang="en-US" dirty="0"/>
              <a:t>length-tension relationship. J. Appl. Physiol., 90, 734–40.</a:t>
            </a:r>
          </a:p>
          <a:p>
            <a:r>
              <a:rPr lang="en-US" dirty="0"/>
              <a:t>117. Hai, C. M. and R. A. Murphy (1989). Cross-bridge dephosphorylation and relaxation of vascular</a:t>
            </a:r>
          </a:p>
          <a:p>
            <a:r>
              <a:rPr lang="en-US" dirty="0"/>
              <a:t>smooth muscle. Am. J. Physiol., 256, C282–7.</a:t>
            </a:r>
          </a:p>
          <a:p>
            <a:r>
              <a:rPr lang="en-US" dirty="0"/>
              <a:t>118. </a:t>
            </a:r>
            <a:r>
              <a:rPr lang="en-US" dirty="0" err="1"/>
              <a:t>Fredberg</a:t>
            </a:r>
            <a:r>
              <a:rPr lang="en-US" dirty="0"/>
              <a:t>, J. J. (2000). Airway smooth muscle in asthma. Perturbed equilibria of myosin binding. Am.</a:t>
            </a:r>
          </a:p>
          <a:p>
            <a:r>
              <a:rPr lang="en-US" dirty="0"/>
              <a:t>J. Respir. Crit. Care Med., 161, S158–60.</a:t>
            </a:r>
          </a:p>
          <a:p>
            <a:r>
              <a:rPr lang="en-US" dirty="0"/>
              <a:t>119. </a:t>
            </a:r>
            <a:r>
              <a:rPr lang="en-US" dirty="0" err="1"/>
              <a:t>Fredberg</a:t>
            </a:r>
            <a:r>
              <a:rPr lang="en-US" dirty="0"/>
              <a:t>, J. J., D. Bunk, et al. (1993). Tissue resistance and the contractile state of lung parenchyma.</a:t>
            </a:r>
          </a:p>
          <a:p>
            <a:r>
              <a:rPr lang="en-US" dirty="0"/>
              <a:t>J. Appl. Physiol., 74, 1387–97.</a:t>
            </a:r>
          </a:p>
          <a:p>
            <a:r>
              <a:rPr lang="en-US" dirty="0"/>
              <a:t>120. </a:t>
            </a:r>
            <a:r>
              <a:rPr lang="en-US" dirty="0" err="1"/>
              <a:t>Fredberg</a:t>
            </a:r>
            <a:r>
              <a:rPr lang="en-US" dirty="0"/>
              <a:t>, J. J., D. Inouye, et al. (1997). Airway smooth muscle, tidal stretches, and dynamically</a:t>
            </a:r>
          </a:p>
          <a:p>
            <a:r>
              <a:rPr lang="en-US" dirty="0"/>
              <a:t>determined contractile states. Am. J. Respir. Crit. Care Med., 156, 1752–9.</a:t>
            </a:r>
          </a:p>
        </p:txBody>
      </p:sp>
    </p:spTree>
    <p:extLst>
      <p:ext uri="{BB962C8B-B14F-4D97-AF65-F5344CB8AC3E}">
        <p14:creationId xmlns:p14="http://schemas.microsoft.com/office/powerpoint/2010/main" val="185312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9AD211-C40F-46E5-814F-7B8BC728617D}"/>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94726575-EC09-468B-B08E-3D9F162BED8D}"/>
              </a:ext>
            </a:extLst>
          </p:cNvPr>
          <p:cNvSpPr txBox="1"/>
          <p:nvPr/>
        </p:nvSpPr>
        <p:spPr>
          <a:xfrm>
            <a:off x="119336" y="1556792"/>
            <a:ext cx="11953328" cy="3139321"/>
          </a:xfrm>
          <a:prstGeom prst="rect">
            <a:avLst/>
          </a:prstGeom>
          <a:noFill/>
        </p:spPr>
        <p:txBody>
          <a:bodyPr wrap="square">
            <a:spAutoFit/>
          </a:bodyPr>
          <a:lstStyle/>
          <a:p>
            <a:r>
              <a:rPr lang="en-US" dirty="0"/>
              <a:t>121. </a:t>
            </a:r>
            <a:r>
              <a:rPr lang="en-US" dirty="0" err="1"/>
              <a:t>Fredberg</a:t>
            </a:r>
            <a:r>
              <a:rPr lang="en-US" dirty="0"/>
              <a:t>, J. J., K. A. Jones, et al. (1996). Friction in airway smooth muscle: mechanism, latch, and implications in asthma. J. Appl. Physiol., 81, 2703–12.</a:t>
            </a:r>
          </a:p>
          <a:p>
            <a:r>
              <a:rPr lang="en-US" dirty="0"/>
              <a:t>122. </a:t>
            </a:r>
            <a:r>
              <a:rPr lang="en-US" dirty="0" err="1"/>
              <a:t>Fredberg</a:t>
            </a:r>
            <a:r>
              <a:rPr lang="en-US" dirty="0"/>
              <a:t>, J. J. and D. </a:t>
            </a:r>
            <a:r>
              <a:rPr lang="en-US" dirty="0" err="1"/>
              <a:t>Stamenovic</a:t>
            </a:r>
            <a:r>
              <a:rPr lang="en-US" dirty="0"/>
              <a:t> (1989). On the imperfect elasticity of lung tissue. J. Appl. Physiol., 67, 2408–19.</a:t>
            </a:r>
          </a:p>
          <a:p>
            <a:r>
              <a:rPr lang="en-US" dirty="0"/>
              <a:t>123. </a:t>
            </a:r>
            <a:r>
              <a:rPr lang="en-US" dirty="0" err="1"/>
              <a:t>Mijailovich</a:t>
            </a:r>
            <a:r>
              <a:rPr lang="en-US" dirty="0"/>
              <a:t>, S. M., J. P. Butler, et al. (2000). Perturbed equilibria </a:t>
            </a:r>
            <a:r>
              <a:rPr lang="en-US" dirty="0" err="1"/>
              <a:t>ofmyosin</a:t>
            </a:r>
            <a:r>
              <a:rPr lang="en-US" dirty="0"/>
              <a:t> binding in airway smooth</a:t>
            </a:r>
          </a:p>
          <a:p>
            <a:r>
              <a:rPr lang="en-US" dirty="0"/>
              <a:t>muscle: bond-length distributions, mechanics, and ATP metabolism. </a:t>
            </a:r>
            <a:r>
              <a:rPr lang="en-US" dirty="0" err="1"/>
              <a:t>Biophys</a:t>
            </a:r>
            <a:r>
              <a:rPr lang="en-US" dirty="0"/>
              <a:t>. J., 79, 2667–81.</a:t>
            </a:r>
          </a:p>
          <a:p>
            <a:r>
              <a:rPr lang="en-US" dirty="0"/>
              <a:t>124. Butler, J. P., I. M. </a:t>
            </a:r>
            <a:r>
              <a:rPr lang="en-US" dirty="0" err="1"/>
              <a:t>Tolic-Norrelykke</a:t>
            </a:r>
            <a:r>
              <a:rPr lang="en-US" dirty="0"/>
              <a:t>, et al. (2002). Traction fields, moments, and strain energy that</a:t>
            </a:r>
          </a:p>
          <a:p>
            <a:r>
              <a:rPr lang="en-US" dirty="0"/>
              <a:t>cells exert on their surroundings. Am. J. Physiol. Cell Physiol., 282, C595–605.</a:t>
            </a:r>
            <a:endParaRPr lang="ru-RU" dirty="0"/>
          </a:p>
          <a:p>
            <a:r>
              <a:rPr lang="ru-RU" dirty="0"/>
              <a:t>125. </a:t>
            </a:r>
            <a:r>
              <a:rPr lang="en-US" dirty="0" err="1"/>
              <a:t>Gunst</a:t>
            </a:r>
            <a:r>
              <a:rPr lang="en-US" dirty="0"/>
              <a:t>, S. J. and J. J. </a:t>
            </a:r>
            <a:r>
              <a:rPr lang="en-US" dirty="0" err="1"/>
              <a:t>Fredberg</a:t>
            </a:r>
            <a:r>
              <a:rPr lang="en-US" dirty="0"/>
              <a:t> (2003). The first three minutes: smooth muscle contraction, cytoskeletal</a:t>
            </a:r>
          </a:p>
          <a:p>
            <a:r>
              <a:rPr lang="en-US" dirty="0"/>
              <a:t>events, and soft glasses. J. Appl. Physiol., 95, 413–25.</a:t>
            </a:r>
          </a:p>
          <a:p>
            <a:r>
              <a:rPr lang="en-US" dirty="0"/>
              <a:t>126. Fabry, B. and J. J. </a:t>
            </a:r>
            <a:r>
              <a:rPr lang="en-US" dirty="0" err="1"/>
              <a:t>Fredberg</a:t>
            </a:r>
            <a:r>
              <a:rPr lang="en-US" dirty="0"/>
              <a:t> (2003). Remodeling of the airway smooth muscle cell: are we built of</a:t>
            </a:r>
          </a:p>
          <a:p>
            <a:r>
              <a:rPr lang="en-US" dirty="0"/>
              <a:t>glass? Respir. Physiol. </a:t>
            </a:r>
            <a:r>
              <a:rPr lang="en-US" dirty="0" err="1"/>
              <a:t>Neurobiol</a:t>
            </a:r>
            <a:r>
              <a:rPr lang="en-US" dirty="0"/>
              <a:t>., 137, 109–24.</a:t>
            </a:r>
            <a:endParaRPr lang="ru-RU" dirty="0"/>
          </a:p>
        </p:txBody>
      </p:sp>
    </p:spTree>
    <p:extLst>
      <p:ext uri="{BB962C8B-B14F-4D97-AF65-F5344CB8AC3E}">
        <p14:creationId xmlns:p14="http://schemas.microsoft.com/office/powerpoint/2010/main" val="17463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D5E5A-B10A-4322-90F7-93E50C0F89F8}"/>
              </a:ext>
            </a:extLst>
          </p:cNvPr>
          <p:cNvSpPr>
            <a:spLocks noGrp="1"/>
          </p:cNvSpPr>
          <p:nvPr>
            <p:ph type="title"/>
          </p:nvPr>
        </p:nvSpPr>
        <p:spPr/>
        <p:txBody>
          <a:bodyPr/>
          <a:lstStyle/>
          <a:p>
            <a:r>
              <a:rPr lang="ru-RU" dirty="0"/>
              <a:t>Примеры клеточной морфологии - Нейроны</a:t>
            </a:r>
          </a:p>
        </p:txBody>
      </p:sp>
      <p:sp>
        <p:nvSpPr>
          <p:cNvPr id="4" name="TextBox 3">
            <a:extLst>
              <a:ext uri="{FF2B5EF4-FFF2-40B4-BE49-F238E27FC236}">
                <a16:creationId xmlns:a16="http://schemas.microsoft.com/office/drawing/2014/main" id="{23614728-C06F-4EA7-957F-8E520FE21A9C}"/>
              </a:ext>
            </a:extLst>
          </p:cNvPr>
          <p:cNvSpPr txBox="1"/>
          <p:nvPr/>
        </p:nvSpPr>
        <p:spPr>
          <a:xfrm>
            <a:off x="6205285" y="4719825"/>
            <a:ext cx="6094602" cy="1200329"/>
          </a:xfrm>
          <a:prstGeom prst="rect">
            <a:avLst/>
          </a:prstGeom>
          <a:noFill/>
        </p:spPr>
        <p:txBody>
          <a:bodyPr wrap="square">
            <a:spAutoFit/>
          </a:bodyPr>
          <a:lstStyle/>
          <a:p>
            <a:r>
              <a:rPr lang="ru-RU" dirty="0"/>
              <a:t>Нейрон с длинными отростками (дендриты и аксоны), которые могут простираться на расстояние 10 с сантиметров и образовывать соединения для связи с другими клетками.</a:t>
            </a:r>
          </a:p>
        </p:txBody>
      </p:sp>
      <p:pic>
        <p:nvPicPr>
          <p:cNvPr id="6" name="Рисунок 5">
            <a:extLst>
              <a:ext uri="{FF2B5EF4-FFF2-40B4-BE49-F238E27FC236}">
                <a16:creationId xmlns:a16="http://schemas.microsoft.com/office/drawing/2014/main" id="{4F18B4AA-1D37-4F52-947B-84A12A9EB59E}"/>
              </a:ext>
            </a:extLst>
          </p:cNvPr>
          <p:cNvPicPr>
            <a:picLocks noChangeAspect="1"/>
          </p:cNvPicPr>
          <p:nvPr/>
        </p:nvPicPr>
        <p:blipFill>
          <a:blip r:embed="rId3"/>
          <a:stretch>
            <a:fillRect/>
          </a:stretch>
        </p:blipFill>
        <p:spPr>
          <a:xfrm>
            <a:off x="6205285" y="1700809"/>
            <a:ext cx="5751926" cy="2088232"/>
          </a:xfrm>
          <a:prstGeom prst="rect">
            <a:avLst/>
          </a:prstGeom>
        </p:spPr>
      </p:pic>
      <p:pic>
        <p:nvPicPr>
          <p:cNvPr id="7" name="Мультимедиа в Интернете 6" title="Neuron projections">
            <a:hlinkClick r:id="" action="ppaction://media"/>
            <a:extLst>
              <a:ext uri="{FF2B5EF4-FFF2-40B4-BE49-F238E27FC236}">
                <a16:creationId xmlns:a16="http://schemas.microsoft.com/office/drawing/2014/main" id="{CE28BAD8-5412-4939-8D94-BEC54652FDC7}"/>
              </a:ext>
            </a:extLst>
          </p:cNvPr>
          <p:cNvPicPr>
            <a:picLocks noRot="1" noChangeAspect="1"/>
          </p:cNvPicPr>
          <p:nvPr>
            <a:videoFile r:link="rId1"/>
          </p:nvPr>
        </p:nvPicPr>
        <p:blipFill>
          <a:blip r:embed="rId4"/>
          <a:stretch>
            <a:fillRect/>
          </a:stretch>
        </p:blipFill>
        <p:spPr>
          <a:xfrm>
            <a:off x="192510" y="1916832"/>
            <a:ext cx="5760639" cy="4320479"/>
          </a:xfrm>
          <a:prstGeom prst="rect">
            <a:avLst/>
          </a:prstGeom>
        </p:spPr>
      </p:pic>
      <p:sp>
        <p:nvSpPr>
          <p:cNvPr id="11" name="TextBox 10">
            <a:extLst>
              <a:ext uri="{FF2B5EF4-FFF2-40B4-BE49-F238E27FC236}">
                <a16:creationId xmlns:a16="http://schemas.microsoft.com/office/drawing/2014/main" id="{94933A40-8A7D-47A3-A6E9-702F1A830445}"/>
              </a:ext>
            </a:extLst>
          </p:cNvPr>
          <p:cNvSpPr txBox="1"/>
          <p:nvPr/>
        </p:nvSpPr>
        <p:spPr>
          <a:xfrm>
            <a:off x="192510" y="6360028"/>
            <a:ext cx="5760639" cy="369332"/>
          </a:xfrm>
          <a:prstGeom prst="rect">
            <a:avLst/>
          </a:prstGeom>
          <a:noFill/>
        </p:spPr>
        <p:txBody>
          <a:bodyPr wrap="square">
            <a:spAutoFit/>
          </a:bodyPr>
          <a:lstStyle/>
          <a:p>
            <a:pPr algn="ctr"/>
            <a:r>
              <a:rPr lang="ru-RU" dirty="0"/>
              <a:t>Проекции нейронов</a:t>
            </a:r>
          </a:p>
        </p:txBody>
      </p:sp>
    </p:spTree>
    <p:extLst>
      <p:ext uri="{BB962C8B-B14F-4D97-AF65-F5344CB8AC3E}">
        <p14:creationId xmlns:p14="http://schemas.microsoft.com/office/powerpoint/2010/main" val="192173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8BD1B9-EF96-4112-A01A-FD634CD906F5}"/>
              </a:ext>
            </a:extLst>
          </p:cNvPr>
          <p:cNvSpPr>
            <a:spLocks noGrp="1"/>
          </p:cNvSpPr>
          <p:nvPr>
            <p:ph type="title"/>
          </p:nvPr>
        </p:nvSpPr>
        <p:spPr/>
        <p:txBody>
          <a:bodyPr/>
          <a:lstStyle/>
          <a:p>
            <a:r>
              <a:rPr lang="ru-RU" dirty="0"/>
              <a:t>Примеры клеточной морфологии</a:t>
            </a:r>
            <a:r>
              <a:rPr lang="en-US" dirty="0"/>
              <a:t> - </a:t>
            </a:r>
            <a:r>
              <a:rPr lang="ru-RU" dirty="0"/>
              <a:t>Миоциты</a:t>
            </a:r>
          </a:p>
        </p:txBody>
      </p:sp>
      <p:pic>
        <p:nvPicPr>
          <p:cNvPr id="4" name="Рисунок 3">
            <a:extLst>
              <a:ext uri="{FF2B5EF4-FFF2-40B4-BE49-F238E27FC236}">
                <a16:creationId xmlns:a16="http://schemas.microsoft.com/office/drawing/2014/main" id="{055DCA2A-6D1E-4202-B186-77A064AFB8EE}"/>
              </a:ext>
            </a:extLst>
          </p:cNvPr>
          <p:cNvPicPr>
            <a:picLocks noChangeAspect="1"/>
          </p:cNvPicPr>
          <p:nvPr/>
        </p:nvPicPr>
        <p:blipFill>
          <a:blip r:embed="rId3"/>
          <a:stretch>
            <a:fillRect/>
          </a:stretch>
        </p:blipFill>
        <p:spPr>
          <a:xfrm>
            <a:off x="7176120" y="2276872"/>
            <a:ext cx="4563112" cy="1238423"/>
          </a:xfrm>
          <a:prstGeom prst="rect">
            <a:avLst/>
          </a:prstGeom>
        </p:spPr>
      </p:pic>
      <p:sp>
        <p:nvSpPr>
          <p:cNvPr id="10" name="TextBox 9">
            <a:extLst>
              <a:ext uri="{FF2B5EF4-FFF2-40B4-BE49-F238E27FC236}">
                <a16:creationId xmlns:a16="http://schemas.microsoft.com/office/drawing/2014/main" id="{2A6BD39F-BE8A-4203-9304-9DADB2F64303}"/>
              </a:ext>
            </a:extLst>
          </p:cNvPr>
          <p:cNvSpPr txBox="1"/>
          <p:nvPr/>
        </p:nvSpPr>
        <p:spPr>
          <a:xfrm>
            <a:off x="7680176" y="4869160"/>
            <a:ext cx="4479741" cy="923330"/>
          </a:xfrm>
          <a:prstGeom prst="rect">
            <a:avLst/>
          </a:prstGeom>
          <a:noFill/>
        </p:spPr>
        <p:txBody>
          <a:bodyPr wrap="square">
            <a:spAutoFit/>
          </a:bodyPr>
          <a:lstStyle/>
          <a:p>
            <a:r>
              <a:rPr lang="ru-RU" dirty="0"/>
              <a:t>Кардиальный миоцит с </a:t>
            </a:r>
            <a:r>
              <a:rPr lang="ru-RU" dirty="0" err="1"/>
              <a:t>исчерченностью</a:t>
            </a:r>
            <a:r>
              <a:rPr lang="ru-RU" dirty="0"/>
              <a:t>, связанной с отдельными </a:t>
            </a:r>
            <a:r>
              <a:rPr lang="ru-RU" dirty="0" err="1"/>
              <a:t>саркомерами</a:t>
            </a:r>
            <a:r>
              <a:rPr lang="ru-RU" dirty="0"/>
              <a:t> сократительного аппарата.</a:t>
            </a:r>
          </a:p>
        </p:txBody>
      </p:sp>
      <p:pic>
        <p:nvPicPr>
          <p:cNvPr id="11" name="Мультимедиа в Интернете 10" title="Beating cardiac myocytes">
            <a:hlinkClick r:id="" action="ppaction://media"/>
            <a:extLst>
              <a:ext uri="{FF2B5EF4-FFF2-40B4-BE49-F238E27FC236}">
                <a16:creationId xmlns:a16="http://schemas.microsoft.com/office/drawing/2014/main" id="{4DF747E1-1520-4ABB-BE8C-34AF6A054949}"/>
              </a:ext>
            </a:extLst>
          </p:cNvPr>
          <p:cNvPicPr>
            <a:picLocks noRot="1" noChangeAspect="1"/>
          </p:cNvPicPr>
          <p:nvPr>
            <a:videoFile r:link="rId1"/>
          </p:nvPr>
        </p:nvPicPr>
        <p:blipFill>
          <a:blip r:embed="rId4"/>
          <a:stretch>
            <a:fillRect/>
          </a:stretch>
        </p:blipFill>
        <p:spPr>
          <a:xfrm>
            <a:off x="32083" y="2132856"/>
            <a:ext cx="6965809" cy="3935682"/>
          </a:xfrm>
          <a:prstGeom prst="rect">
            <a:avLst/>
          </a:prstGeom>
        </p:spPr>
      </p:pic>
    </p:spTree>
    <p:extLst>
      <p:ext uri="{BB962C8B-B14F-4D97-AF65-F5344CB8AC3E}">
        <p14:creationId xmlns:p14="http://schemas.microsoft.com/office/powerpoint/2010/main" val="195203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E1071F-3B5C-4EBC-95A3-4F3A9AF688D8}"/>
              </a:ext>
            </a:extLst>
          </p:cNvPr>
          <p:cNvSpPr>
            <a:spLocks noGrp="1"/>
          </p:cNvSpPr>
          <p:nvPr>
            <p:ph type="title"/>
          </p:nvPr>
        </p:nvSpPr>
        <p:spPr/>
        <p:txBody>
          <a:bodyPr/>
          <a:lstStyle/>
          <a:p>
            <a:r>
              <a:rPr lang="ru-RU" dirty="0"/>
              <a:t>Примеры клеточной морфологии</a:t>
            </a:r>
            <a:r>
              <a:rPr lang="en-US" dirty="0"/>
              <a:t> - </a:t>
            </a:r>
            <a:r>
              <a:rPr lang="ru-RU" dirty="0"/>
              <a:t>Клетки артериальной стенки</a:t>
            </a:r>
          </a:p>
        </p:txBody>
      </p:sp>
      <p:sp>
        <p:nvSpPr>
          <p:cNvPr id="4" name="TextBox 3">
            <a:extLst>
              <a:ext uri="{FF2B5EF4-FFF2-40B4-BE49-F238E27FC236}">
                <a16:creationId xmlns:a16="http://schemas.microsoft.com/office/drawing/2014/main" id="{DAE9BCC8-82F0-4234-B73A-E8D6DBC750FE}"/>
              </a:ext>
            </a:extLst>
          </p:cNvPr>
          <p:cNvSpPr txBox="1"/>
          <p:nvPr/>
        </p:nvSpPr>
        <p:spPr>
          <a:xfrm>
            <a:off x="6816080" y="4730194"/>
            <a:ext cx="5112568" cy="2031325"/>
          </a:xfrm>
          <a:prstGeom prst="rect">
            <a:avLst/>
          </a:prstGeom>
          <a:noFill/>
        </p:spPr>
        <p:txBody>
          <a:bodyPr wrap="square">
            <a:spAutoFit/>
          </a:bodyPr>
          <a:lstStyle/>
          <a:p>
            <a:r>
              <a:rPr lang="ru-RU" dirty="0"/>
              <a:t>Различные клетки, обнаруженные в артериальной стенке:</a:t>
            </a:r>
          </a:p>
          <a:p>
            <a:endParaRPr lang="ru-RU" dirty="0"/>
          </a:p>
          <a:p>
            <a:pPr marL="285750" indent="-285750">
              <a:buFont typeface="Arial" panose="020B0604020202020204" pitchFamily="34" charset="0"/>
              <a:buChar char="•"/>
            </a:pPr>
            <a:r>
              <a:rPr lang="ru-RU" dirty="0"/>
              <a:t>Эндотелиальные клетки выстилают сосудистую систему с уплощенной, «</a:t>
            </a:r>
            <a:r>
              <a:rPr lang="ru-RU" dirty="0" err="1"/>
              <a:t>блинообразной</a:t>
            </a:r>
            <a:r>
              <a:rPr lang="ru-RU" dirty="0"/>
              <a:t>» морфологией; </a:t>
            </a:r>
          </a:p>
          <a:p>
            <a:pPr marL="285750" indent="-285750">
              <a:buFont typeface="Arial" panose="020B0604020202020204" pitchFamily="34" charset="0"/>
              <a:buChar char="•"/>
            </a:pPr>
            <a:endParaRPr lang="ru-RU" dirty="0"/>
          </a:p>
        </p:txBody>
      </p:sp>
      <p:sp>
        <p:nvSpPr>
          <p:cNvPr id="8" name="TextBox 7">
            <a:extLst>
              <a:ext uri="{FF2B5EF4-FFF2-40B4-BE49-F238E27FC236}">
                <a16:creationId xmlns:a16="http://schemas.microsoft.com/office/drawing/2014/main" id="{1991F55F-0FF3-432A-99C5-E6E63EEA42C3}"/>
              </a:ext>
            </a:extLst>
          </p:cNvPr>
          <p:cNvSpPr txBox="1"/>
          <p:nvPr/>
        </p:nvSpPr>
        <p:spPr>
          <a:xfrm>
            <a:off x="479376" y="6371976"/>
            <a:ext cx="6094602" cy="369332"/>
          </a:xfrm>
          <a:prstGeom prst="rect">
            <a:avLst/>
          </a:prstGeom>
          <a:noFill/>
        </p:spPr>
        <p:txBody>
          <a:bodyPr wrap="square">
            <a:spAutoFit/>
          </a:bodyPr>
          <a:lstStyle/>
          <a:p>
            <a:r>
              <a:rPr lang="ru-RU" dirty="0"/>
              <a:t>Эндотелиальные клетки пупочной вены человека</a:t>
            </a:r>
          </a:p>
        </p:txBody>
      </p:sp>
      <p:pic>
        <p:nvPicPr>
          <p:cNvPr id="9" name="Мультимедиа в Интернете 8" title="Human Umbilical Vein Endothelial Cells: HUVEC">
            <a:hlinkClick r:id="" action="ppaction://media"/>
            <a:extLst>
              <a:ext uri="{FF2B5EF4-FFF2-40B4-BE49-F238E27FC236}">
                <a16:creationId xmlns:a16="http://schemas.microsoft.com/office/drawing/2014/main" id="{FAF4E4F0-1DA2-4E1A-A19C-B7825CA10E48}"/>
              </a:ext>
            </a:extLst>
          </p:cNvPr>
          <p:cNvPicPr>
            <a:picLocks noRot="1" noChangeAspect="1"/>
          </p:cNvPicPr>
          <p:nvPr>
            <a:videoFile r:link="rId1"/>
          </p:nvPr>
        </p:nvPicPr>
        <p:blipFill>
          <a:blip r:embed="rId3"/>
          <a:stretch>
            <a:fillRect/>
          </a:stretch>
        </p:blipFill>
        <p:spPr>
          <a:xfrm>
            <a:off x="335360" y="1844824"/>
            <a:ext cx="6094602" cy="4570952"/>
          </a:xfrm>
          <a:prstGeom prst="rect">
            <a:avLst/>
          </a:prstGeom>
        </p:spPr>
      </p:pic>
      <p:pic>
        <p:nvPicPr>
          <p:cNvPr id="11" name="Рисунок 10">
            <a:extLst>
              <a:ext uri="{FF2B5EF4-FFF2-40B4-BE49-F238E27FC236}">
                <a16:creationId xmlns:a16="http://schemas.microsoft.com/office/drawing/2014/main" id="{200B604E-1330-41FF-A462-8CC5F8A64D76}"/>
              </a:ext>
            </a:extLst>
          </p:cNvPr>
          <p:cNvPicPr>
            <a:picLocks noChangeAspect="1"/>
          </p:cNvPicPr>
          <p:nvPr/>
        </p:nvPicPr>
        <p:blipFill>
          <a:blip r:embed="rId4"/>
          <a:stretch>
            <a:fillRect/>
          </a:stretch>
        </p:blipFill>
        <p:spPr>
          <a:xfrm>
            <a:off x="6444932" y="2098459"/>
            <a:ext cx="5483716" cy="1964134"/>
          </a:xfrm>
          <a:prstGeom prst="rect">
            <a:avLst/>
          </a:prstGeom>
        </p:spPr>
      </p:pic>
    </p:spTree>
    <p:extLst>
      <p:ext uri="{BB962C8B-B14F-4D97-AF65-F5344CB8AC3E}">
        <p14:creationId xmlns:p14="http://schemas.microsoft.com/office/powerpoint/2010/main" val="29166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E1071F-3B5C-4EBC-95A3-4F3A9AF688D8}"/>
              </a:ext>
            </a:extLst>
          </p:cNvPr>
          <p:cNvSpPr>
            <a:spLocks noGrp="1"/>
          </p:cNvSpPr>
          <p:nvPr>
            <p:ph type="title"/>
          </p:nvPr>
        </p:nvSpPr>
        <p:spPr/>
        <p:txBody>
          <a:bodyPr/>
          <a:lstStyle/>
          <a:p>
            <a:r>
              <a:rPr lang="ru-RU" dirty="0"/>
              <a:t>Примеры клеточной морфологии</a:t>
            </a:r>
            <a:r>
              <a:rPr lang="en-US" dirty="0"/>
              <a:t> - </a:t>
            </a:r>
            <a:r>
              <a:rPr lang="ru-RU" dirty="0"/>
              <a:t>Клетки артериальной стенки</a:t>
            </a:r>
          </a:p>
        </p:txBody>
      </p:sp>
      <p:sp>
        <p:nvSpPr>
          <p:cNvPr id="4" name="TextBox 3">
            <a:extLst>
              <a:ext uri="{FF2B5EF4-FFF2-40B4-BE49-F238E27FC236}">
                <a16:creationId xmlns:a16="http://schemas.microsoft.com/office/drawing/2014/main" id="{DAE9BCC8-82F0-4234-B73A-E8D6DBC750FE}"/>
              </a:ext>
            </a:extLst>
          </p:cNvPr>
          <p:cNvSpPr txBox="1"/>
          <p:nvPr/>
        </p:nvSpPr>
        <p:spPr>
          <a:xfrm>
            <a:off x="6630506" y="4293096"/>
            <a:ext cx="5112568" cy="2031325"/>
          </a:xfrm>
          <a:prstGeom prst="rect">
            <a:avLst/>
          </a:prstGeom>
          <a:noFill/>
        </p:spPr>
        <p:txBody>
          <a:bodyPr wrap="square">
            <a:spAutoFit/>
          </a:bodyPr>
          <a:lstStyle/>
          <a:p>
            <a:r>
              <a:rPr lang="ru-RU" dirty="0"/>
              <a:t>Различные клетки, обнаруженные в артериальной стенке:</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нейтрофилы циркулируют в крови до тех пор, пока не будут рекрутированы </a:t>
            </a:r>
            <a:r>
              <a:rPr lang="ru-RU" dirty="0" err="1"/>
              <a:t>хемоаттрактантами</a:t>
            </a:r>
            <a:r>
              <a:rPr lang="ru-RU" dirty="0"/>
              <a:t> для </a:t>
            </a:r>
            <a:r>
              <a:rPr lang="ru-RU" dirty="0" err="1"/>
              <a:t>трансмиграции</a:t>
            </a:r>
            <a:r>
              <a:rPr lang="ru-RU" dirty="0"/>
              <a:t> в ткани и превращения в макрофаги; </a:t>
            </a:r>
          </a:p>
        </p:txBody>
      </p:sp>
      <p:sp>
        <p:nvSpPr>
          <p:cNvPr id="11" name="TextBox 10">
            <a:extLst>
              <a:ext uri="{FF2B5EF4-FFF2-40B4-BE49-F238E27FC236}">
                <a16:creationId xmlns:a16="http://schemas.microsoft.com/office/drawing/2014/main" id="{2A6758A7-CD6D-4BC6-B7AE-5ED8DC302CB8}"/>
              </a:ext>
            </a:extLst>
          </p:cNvPr>
          <p:cNvSpPr txBox="1"/>
          <p:nvPr/>
        </p:nvSpPr>
        <p:spPr>
          <a:xfrm>
            <a:off x="445143" y="6112449"/>
            <a:ext cx="6094602" cy="646331"/>
          </a:xfrm>
          <a:prstGeom prst="rect">
            <a:avLst/>
          </a:prstGeom>
          <a:noFill/>
        </p:spPr>
        <p:txBody>
          <a:bodyPr wrap="square">
            <a:spAutoFit/>
          </a:bodyPr>
          <a:lstStyle/>
          <a:p>
            <a:r>
              <a:rPr lang="ru-RU" dirty="0" err="1"/>
              <a:t>Хемоаттрактант</a:t>
            </a:r>
            <a:r>
              <a:rPr lang="ru-RU" dirty="0"/>
              <a:t>: кондиционированная среда совместного культивирования </a:t>
            </a:r>
            <a:r>
              <a:rPr lang="ru-RU" dirty="0" err="1"/>
              <a:t>Epi-Fibro</a:t>
            </a:r>
            <a:r>
              <a:rPr lang="ru-RU" dirty="0"/>
              <a:t> 5602</a:t>
            </a:r>
          </a:p>
        </p:txBody>
      </p:sp>
      <p:pic>
        <p:nvPicPr>
          <p:cNvPr id="12" name="Мультимедиа в Интернете 11" title="Chemoattractant: 5602Epi-Fibro co-culture Conditioned  Media">
            <a:hlinkClick r:id="" action="ppaction://media"/>
            <a:extLst>
              <a:ext uri="{FF2B5EF4-FFF2-40B4-BE49-F238E27FC236}">
                <a16:creationId xmlns:a16="http://schemas.microsoft.com/office/drawing/2014/main" id="{9C9A0EE1-6E30-400C-A5F2-9EBE3CABBBB2}"/>
              </a:ext>
            </a:extLst>
          </p:cNvPr>
          <p:cNvPicPr>
            <a:picLocks noRot="1" noChangeAspect="1"/>
          </p:cNvPicPr>
          <p:nvPr>
            <a:videoFile r:link="rId1"/>
          </p:nvPr>
        </p:nvPicPr>
        <p:blipFill>
          <a:blip r:embed="rId3"/>
          <a:stretch>
            <a:fillRect/>
          </a:stretch>
        </p:blipFill>
        <p:spPr>
          <a:xfrm>
            <a:off x="263352" y="1629951"/>
            <a:ext cx="5976664" cy="4482498"/>
          </a:xfrm>
          <a:prstGeom prst="rect">
            <a:avLst/>
          </a:prstGeom>
        </p:spPr>
      </p:pic>
      <p:pic>
        <p:nvPicPr>
          <p:cNvPr id="13" name="Рисунок 12">
            <a:extLst>
              <a:ext uri="{FF2B5EF4-FFF2-40B4-BE49-F238E27FC236}">
                <a16:creationId xmlns:a16="http://schemas.microsoft.com/office/drawing/2014/main" id="{2AAD7D9F-181D-4A5D-A690-27E1A941B57F}"/>
              </a:ext>
            </a:extLst>
          </p:cNvPr>
          <p:cNvPicPr>
            <a:picLocks noChangeAspect="1"/>
          </p:cNvPicPr>
          <p:nvPr/>
        </p:nvPicPr>
        <p:blipFill>
          <a:blip r:embed="rId4"/>
          <a:stretch>
            <a:fillRect/>
          </a:stretch>
        </p:blipFill>
        <p:spPr>
          <a:xfrm>
            <a:off x="6444932" y="2098459"/>
            <a:ext cx="5483716" cy="1964134"/>
          </a:xfrm>
          <a:prstGeom prst="rect">
            <a:avLst/>
          </a:prstGeom>
        </p:spPr>
      </p:pic>
    </p:spTree>
    <p:extLst>
      <p:ext uri="{BB962C8B-B14F-4D97-AF65-F5344CB8AC3E}">
        <p14:creationId xmlns:p14="http://schemas.microsoft.com/office/powerpoint/2010/main" val="206913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E1071F-3B5C-4EBC-95A3-4F3A9AF688D8}"/>
              </a:ext>
            </a:extLst>
          </p:cNvPr>
          <p:cNvSpPr>
            <a:spLocks noGrp="1"/>
          </p:cNvSpPr>
          <p:nvPr>
            <p:ph type="title"/>
          </p:nvPr>
        </p:nvSpPr>
        <p:spPr/>
        <p:txBody>
          <a:bodyPr/>
          <a:lstStyle/>
          <a:p>
            <a:r>
              <a:rPr lang="ru-RU" dirty="0"/>
              <a:t>Примеры клеточной морфологии</a:t>
            </a:r>
            <a:r>
              <a:rPr lang="en-US" dirty="0"/>
              <a:t> - </a:t>
            </a:r>
            <a:r>
              <a:rPr lang="ru-RU" dirty="0"/>
              <a:t>Клетки артериальной стенки</a:t>
            </a:r>
          </a:p>
        </p:txBody>
      </p:sp>
      <p:sp>
        <p:nvSpPr>
          <p:cNvPr id="4" name="TextBox 3">
            <a:extLst>
              <a:ext uri="{FF2B5EF4-FFF2-40B4-BE49-F238E27FC236}">
                <a16:creationId xmlns:a16="http://schemas.microsoft.com/office/drawing/2014/main" id="{DAE9BCC8-82F0-4234-B73A-E8D6DBC750FE}"/>
              </a:ext>
            </a:extLst>
          </p:cNvPr>
          <p:cNvSpPr txBox="1"/>
          <p:nvPr/>
        </p:nvSpPr>
        <p:spPr>
          <a:xfrm>
            <a:off x="6630506" y="4293096"/>
            <a:ext cx="5112568" cy="2031325"/>
          </a:xfrm>
          <a:prstGeom prst="rect">
            <a:avLst/>
          </a:prstGeom>
          <a:noFill/>
        </p:spPr>
        <p:txBody>
          <a:bodyPr wrap="square">
            <a:spAutoFit/>
          </a:bodyPr>
          <a:lstStyle/>
          <a:p>
            <a:r>
              <a:rPr lang="ru-RU" dirty="0"/>
              <a:t>Различные клетки, обнаруженные в артериальной стенке:</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нейтрофилы циркулируют в крови до тех пор, пока не будут рекрутированы </a:t>
            </a:r>
            <a:r>
              <a:rPr lang="ru-RU" dirty="0" err="1"/>
              <a:t>хемоаттрактантами</a:t>
            </a:r>
            <a:r>
              <a:rPr lang="ru-RU" dirty="0"/>
              <a:t> для </a:t>
            </a:r>
            <a:r>
              <a:rPr lang="ru-RU" dirty="0" err="1"/>
              <a:t>трансмиграции</a:t>
            </a:r>
            <a:r>
              <a:rPr lang="ru-RU" dirty="0"/>
              <a:t> в ткани и превращения в макрофаги; </a:t>
            </a:r>
          </a:p>
        </p:txBody>
      </p:sp>
      <p:pic>
        <p:nvPicPr>
          <p:cNvPr id="13" name="Рисунок 12">
            <a:extLst>
              <a:ext uri="{FF2B5EF4-FFF2-40B4-BE49-F238E27FC236}">
                <a16:creationId xmlns:a16="http://schemas.microsoft.com/office/drawing/2014/main" id="{2AAD7D9F-181D-4A5D-A690-27E1A941B57F}"/>
              </a:ext>
            </a:extLst>
          </p:cNvPr>
          <p:cNvPicPr>
            <a:picLocks noChangeAspect="1"/>
          </p:cNvPicPr>
          <p:nvPr/>
        </p:nvPicPr>
        <p:blipFill>
          <a:blip r:embed="rId3"/>
          <a:stretch>
            <a:fillRect/>
          </a:stretch>
        </p:blipFill>
        <p:spPr>
          <a:xfrm>
            <a:off x="6444932" y="2098459"/>
            <a:ext cx="5483716" cy="1964134"/>
          </a:xfrm>
          <a:prstGeom prst="rect">
            <a:avLst/>
          </a:prstGeom>
        </p:spPr>
      </p:pic>
      <p:pic>
        <p:nvPicPr>
          <p:cNvPr id="7" name="Мультимедиа в Интернете 2" title="Neutrophil Chemotaxis">
            <a:hlinkClick r:id="" action="ppaction://media"/>
            <a:extLst>
              <a:ext uri="{FF2B5EF4-FFF2-40B4-BE49-F238E27FC236}">
                <a16:creationId xmlns:a16="http://schemas.microsoft.com/office/drawing/2014/main" id="{B6401D7A-4E27-413B-BE9C-06A99F8D249D}"/>
              </a:ext>
            </a:extLst>
          </p:cNvPr>
          <p:cNvPicPr>
            <a:picLocks noRot="1" noChangeAspect="1"/>
          </p:cNvPicPr>
          <p:nvPr>
            <a:videoFile r:link="rId1"/>
          </p:nvPr>
        </p:nvPicPr>
        <p:blipFill>
          <a:blip r:embed="rId4"/>
          <a:stretch>
            <a:fillRect/>
          </a:stretch>
        </p:blipFill>
        <p:spPr>
          <a:xfrm>
            <a:off x="263352" y="1700808"/>
            <a:ext cx="6192688" cy="4644516"/>
          </a:xfrm>
          <a:prstGeom prst="rect">
            <a:avLst/>
          </a:prstGeom>
        </p:spPr>
      </p:pic>
    </p:spTree>
    <p:extLst>
      <p:ext uri="{BB962C8B-B14F-4D97-AF65-F5344CB8AC3E}">
        <p14:creationId xmlns:p14="http://schemas.microsoft.com/office/powerpoint/2010/main" val="23978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E1071F-3B5C-4EBC-95A3-4F3A9AF688D8}"/>
              </a:ext>
            </a:extLst>
          </p:cNvPr>
          <p:cNvSpPr>
            <a:spLocks noGrp="1"/>
          </p:cNvSpPr>
          <p:nvPr>
            <p:ph type="title"/>
          </p:nvPr>
        </p:nvSpPr>
        <p:spPr/>
        <p:txBody>
          <a:bodyPr/>
          <a:lstStyle/>
          <a:p>
            <a:r>
              <a:rPr lang="ru-RU" dirty="0"/>
              <a:t>Примеры клеточной морфологии</a:t>
            </a:r>
            <a:r>
              <a:rPr lang="en-US" dirty="0"/>
              <a:t> - </a:t>
            </a:r>
            <a:r>
              <a:rPr lang="ru-RU" dirty="0"/>
              <a:t>Клетки артериальной стенки</a:t>
            </a:r>
          </a:p>
        </p:txBody>
      </p:sp>
      <p:sp>
        <p:nvSpPr>
          <p:cNvPr id="4" name="TextBox 3">
            <a:extLst>
              <a:ext uri="{FF2B5EF4-FFF2-40B4-BE49-F238E27FC236}">
                <a16:creationId xmlns:a16="http://schemas.microsoft.com/office/drawing/2014/main" id="{DAE9BCC8-82F0-4234-B73A-E8D6DBC750FE}"/>
              </a:ext>
            </a:extLst>
          </p:cNvPr>
          <p:cNvSpPr txBox="1"/>
          <p:nvPr/>
        </p:nvSpPr>
        <p:spPr>
          <a:xfrm>
            <a:off x="6630506" y="4293096"/>
            <a:ext cx="5112568" cy="2031325"/>
          </a:xfrm>
          <a:prstGeom prst="rect">
            <a:avLst/>
          </a:prstGeom>
          <a:noFill/>
        </p:spPr>
        <p:txBody>
          <a:bodyPr wrap="square">
            <a:spAutoFit/>
          </a:bodyPr>
          <a:lstStyle/>
          <a:p>
            <a:r>
              <a:rPr lang="ru-RU" dirty="0"/>
              <a:t>Различные клетки, обнаруженные в артериальной стенке:</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нейтрофилы циркулируют в крови до тех пор, пока не будут рекрутированы </a:t>
            </a:r>
            <a:r>
              <a:rPr lang="ru-RU" dirty="0" err="1"/>
              <a:t>хемоаттрактантами</a:t>
            </a:r>
            <a:r>
              <a:rPr lang="ru-RU" dirty="0"/>
              <a:t> для </a:t>
            </a:r>
            <a:r>
              <a:rPr lang="ru-RU" dirty="0" err="1"/>
              <a:t>трансмиграции</a:t>
            </a:r>
            <a:r>
              <a:rPr lang="ru-RU" dirty="0"/>
              <a:t> в ткани и превращения в макрофаги; </a:t>
            </a:r>
          </a:p>
        </p:txBody>
      </p:sp>
      <p:pic>
        <p:nvPicPr>
          <p:cNvPr id="13" name="Рисунок 12">
            <a:extLst>
              <a:ext uri="{FF2B5EF4-FFF2-40B4-BE49-F238E27FC236}">
                <a16:creationId xmlns:a16="http://schemas.microsoft.com/office/drawing/2014/main" id="{2AAD7D9F-181D-4A5D-A690-27E1A941B57F}"/>
              </a:ext>
            </a:extLst>
          </p:cNvPr>
          <p:cNvPicPr>
            <a:picLocks noChangeAspect="1"/>
          </p:cNvPicPr>
          <p:nvPr/>
        </p:nvPicPr>
        <p:blipFill>
          <a:blip r:embed="rId3"/>
          <a:stretch>
            <a:fillRect/>
          </a:stretch>
        </p:blipFill>
        <p:spPr>
          <a:xfrm>
            <a:off x="6444932" y="2098459"/>
            <a:ext cx="5483716" cy="1964134"/>
          </a:xfrm>
          <a:prstGeom prst="rect">
            <a:avLst/>
          </a:prstGeom>
        </p:spPr>
      </p:pic>
      <p:sp>
        <p:nvSpPr>
          <p:cNvPr id="8" name="TextBox 7">
            <a:extLst>
              <a:ext uri="{FF2B5EF4-FFF2-40B4-BE49-F238E27FC236}">
                <a16:creationId xmlns:a16="http://schemas.microsoft.com/office/drawing/2014/main" id="{D8E648BB-B8D9-40E6-B719-B576A9051BB2}"/>
              </a:ext>
            </a:extLst>
          </p:cNvPr>
          <p:cNvSpPr txBox="1"/>
          <p:nvPr/>
        </p:nvSpPr>
        <p:spPr>
          <a:xfrm>
            <a:off x="911424" y="6436683"/>
            <a:ext cx="6094602" cy="369332"/>
          </a:xfrm>
          <a:prstGeom prst="rect">
            <a:avLst/>
          </a:prstGeom>
          <a:noFill/>
        </p:spPr>
        <p:txBody>
          <a:bodyPr wrap="square">
            <a:spAutoFit/>
          </a:bodyPr>
          <a:lstStyle/>
          <a:p>
            <a:pPr algn="l"/>
            <a:r>
              <a:rPr lang="ru-RU" b="0" i="0" dirty="0" err="1">
                <a:effectLst/>
                <a:latin typeface="Roboto" panose="02000000000000000000" pitchFamily="2" charset="0"/>
              </a:rPr>
              <a:t>Нейрофил</a:t>
            </a:r>
            <a:r>
              <a:rPr lang="ru-RU" b="0" i="0" dirty="0">
                <a:effectLst/>
                <a:latin typeface="Roboto" panose="02000000000000000000" pitchFamily="2" charset="0"/>
              </a:rPr>
              <a:t> в погоне за бактерией</a:t>
            </a:r>
          </a:p>
        </p:txBody>
      </p:sp>
      <p:pic>
        <p:nvPicPr>
          <p:cNvPr id="5" name="Мультимедиа в Интернете 4" title="Crawling Neutrophil Chasing a Bacterium">
            <a:hlinkClick r:id="" action="ppaction://media"/>
            <a:extLst>
              <a:ext uri="{FF2B5EF4-FFF2-40B4-BE49-F238E27FC236}">
                <a16:creationId xmlns:a16="http://schemas.microsoft.com/office/drawing/2014/main" id="{F8AB99E1-5F7B-42FD-9D77-6B2651781206}"/>
              </a:ext>
            </a:extLst>
          </p:cNvPr>
          <p:cNvPicPr>
            <a:picLocks noRot="1" noChangeAspect="1"/>
          </p:cNvPicPr>
          <p:nvPr>
            <a:videoFile r:link="rId1"/>
          </p:nvPr>
        </p:nvPicPr>
        <p:blipFill>
          <a:blip r:embed="rId4"/>
          <a:stretch>
            <a:fillRect/>
          </a:stretch>
        </p:blipFill>
        <p:spPr>
          <a:xfrm>
            <a:off x="263352" y="1700808"/>
            <a:ext cx="6164817" cy="4623613"/>
          </a:xfrm>
          <a:prstGeom prst="rect">
            <a:avLst/>
          </a:prstGeom>
        </p:spPr>
      </p:pic>
    </p:spTree>
    <p:extLst>
      <p:ext uri="{BB962C8B-B14F-4D97-AF65-F5344CB8AC3E}">
        <p14:creationId xmlns:p14="http://schemas.microsoft.com/office/powerpoint/2010/main" val="63517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E1071F-3B5C-4EBC-95A3-4F3A9AF688D8}"/>
              </a:ext>
            </a:extLst>
          </p:cNvPr>
          <p:cNvSpPr>
            <a:spLocks noGrp="1"/>
          </p:cNvSpPr>
          <p:nvPr>
            <p:ph type="title"/>
          </p:nvPr>
        </p:nvSpPr>
        <p:spPr/>
        <p:txBody>
          <a:bodyPr/>
          <a:lstStyle/>
          <a:p>
            <a:r>
              <a:rPr lang="ru-RU" dirty="0"/>
              <a:t>Примеры клеточной морфологии</a:t>
            </a:r>
            <a:r>
              <a:rPr lang="en-US" dirty="0"/>
              <a:t> - </a:t>
            </a:r>
            <a:r>
              <a:rPr lang="ru-RU" dirty="0"/>
              <a:t>Клетки артериальной стенки</a:t>
            </a:r>
          </a:p>
        </p:txBody>
      </p:sp>
      <p:sp>
        <p:nvSpPr>
          <p:cNvPr id="4" name="TextBox 3">
            <a:extLst>
              <a:ext uri="{FF2B5EF4-FFF2-40B4-BE49-F238E27FC236}">
                <a16:creationId xmlns:a16="http://schemas.microsoft.com/office/drawing/2014/main" id="{DAE9BCC8-82F0-4234-B73A-E8D6DBC750FE}"/>
              </a:ext>
            </a:extLst>
          </p:cNvPr>
          <p:cNvSpPr txBox="1"/>
          <p:nvPr/>
        </p:nvSpPr>
        <p:spPr>
          <a:xfrm>
            <a:off x="6630506" y="4293096"/>
            <a:ext cx="5112568" cy="1477328"/>
          </a:xfrm>
          <a:prstGeom prst="rect">
            <a:avLst/>
          </a:prstGeom>
          <a:noFill/>
        </p:spPr>
        <p:txBody>
          <a:bodyPr wrap="square">
            <a:spAutoFit/>
          </a:bodyPr>
          <a:lstStyle/>
          <a:p>
            <a:r>
              <a:rPr lang="ru-RU" dirty="0"/>
              <a:t>Различные клетки, обнаруженные в артериальной стенке:</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фибробласты функционируют как «фабрики» внеклеточного матрикса; </a:t>
            </a:r>
          </a:p>
        </p:txBody>
      </p:sp>
      <p:pic>
        <p:nvPicPr>
          <p:cNvPr id="13" name="Рисунок 12">
            <a:extLst>
              <a:ext uri="{FF2B5EF4-FFF2-40B4-BE49-F238E27FC236}">
                <a16:creationId xmlns:a16="http://schemas.microsoft.com/office/drawing/2014/main" id="{2AAD7D9F-181D-4A5D-A690-27E1A941B57F}"/>
              </a:ext>
            </a:extLst>
          </p:cNvPr>
          <p:cNvPicPr>
            <a:picLocks noChangeAspect="1"/>
          </p:cNvPicPr>
          <p:nvPr/>
        </p:nvPicPr>
        <p:blipFill>
          <a:blip r:embed="rId3"/>
          <a:stretch>
            <a:fillRect/>
          </a:stretch>
        </p:blipFill>
        <p:spPr>
          <a:xfrm>
            <a:off x="6444932" y="2098459"/>
            <a:ext cx="5483716" cy="1964134"/>
          </a:xfrm>
          <a:prstGeom prst="rect">
            <a:avLst/>
          </a:prstGeom>
        </p:spPr>
      </p:pic>
      <p:sp>
        <p:nvSpPr>
          <p:cNvPr id="8" name="TextBox 7">
            <a:extLst>
              <a:ext uri="{FF2B5EF4-FFF2-40B4-BE49-F238E27FC236}">
                <a16:creationId xmlns:a16="http://schemas.microsoft.com/office/drawing/2014/main" id="{D8E648BB-B8D9-40E6-B719-B576A9051BB2}"/>
              </a:ext>
            </a:extLst>
          </p:cNvPr>
          <p:cNvSpPr txBox="1"/>
          <p:nvPr/>
        </p:nvSpPr>
        <p:spPr>
          <a:xfrm>
            <a:off x="798332" y="6437769"/>
            <a:ext cx="6094602" cy="369332"/>
          </a:xfrm>
          <a:prstGeom prst="rect">
            <a:avLst/>
          </a:prstGeom>
          <a:noFill/>
        </p:spPr>
        <p:txBody>
          <a:bodyPr wrap="square">
            <a:spAutoFit/>
          </a:bodyPr>
          <a:lstStyle/>
          <a:p>
            <a:pPr algn="l"/>
            <a:r>
              <a:rPr lang="ru-RU" b="0" i="0" dirty="0">
                <a:effectLst/>
                <a:latin typeface="Roboto" panose="02000000000000000000" pitchFamily="2" charset="0"/>
              </a:rPr>
              <a:t>Фибробласты</a:t>
            </a:r>
          </a:p>
        </p:txBody>
      </p:sp>
      <p:pic>
        <p:nvPicPr>
          <p:cNvPr id="3" name="Мультимедиа в Интернете 2" title="Wound Repair and Fibroblast Migration">
            <a:hlinkClick r:id="" action="ppaction://media"/>
            <a:extLst>
              <a:ext uri="{FF2B5EF4-FFF2-40B4-BE49-F238E27FC236}">
                <a16:creationId xmlns:a16="http://schemas.microsoft.com/office/drawing/2014/main" id="{63D101A1-069A-4044-BAD7-D6F86E7A7E26}"/>
              </a:ext>
            </a:extLst>
          </p:cNvPr>
          <p:cNvPicPr>
            <a:picLocks noRot="1" noChangeAspect="1"/>
          </p:cNvPicPr>
          <p:nvPr>
            <a:videoFile r:link="rId1"/>
          </p:nvPr>
        </p:nvPicPr>
        <p:blipFill>
          <a:blip r:embed="rId4"/>
          <a:stretch>
            <a:fillRect/>
          </a:stretch>
        </p:blipFill>
        <p:spPr>
          <a:xfrm>
            <a:off x="191344" y="1700808"/>
            <a:ext cx="5976664" cy="4482498"/>
          </a:xfrm>
          <a:prstGeom prst="rect">
            <a:avLst/>
          </a:prstGeom>
        </p:spPr>
      </p:pic>
    </p:spTree>
    <p:extLst>
      <p:ext uri="{BB962C8B-B14F-4D97-AF65-F5344CB8AC3E}">
        <p14:creationId xmlns:p14="http://schemas.microsoft.com/office/powerpoint/2010/main" val="301723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dirty="0"/>
              <a:t>ПУБЛИКАЦИИ</a:t>
            </a:r>
          </a:p>
        </p:txBody>
      </p:sp>
      <p:pic>
        <p:nvPicPr>
          <p:cNvPr id="4" name="Рисунок 3">
            <a:extLst>
              <a:ext uri="{FF2B5EF4-FFF2-40B4-BE49-F238E27FC236}">
                <a16:creationId xmlns:a16="http://schemas.microsoft.com/office/drawing/2014/main" id="{EA3466F2-7CED-4F4C-8D4C-311EDCFA8D0A}"/>
              </a:ext>
            </a:extLst>
          </p:cNvPr>
          <p:cNvPicPr>
            <a:picLocks noChangeAspect="1"/>
          </p:cNvPicPr>
          <p:nvPr/>
        </p:nvPicPr>
        <p:blipFill>
          <a:blip r:embed="rId3"/>
          <a:stretch>
            <a:fillRect/>
          </a:stretch>
        </p:blipFill>
        <p:spPr>
          <a:xfrm>
            <a:off x="1199466" y="1988840"/>
            <a:ext cx="9793067" cy="4039164"/>
          </a:xfrm>
          <a:prstGeom prst="rect">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BB6B53-EE7B-498D-A382-B8526CB194DF}"/>
              </a:ext>
            </a:extLst>
          </p:cNvPr>
          <p:cNvSpPr>
            <a:spLocks noGrp="1"/>
          </p:cNvSpPr>
          <p:nvPr>
            <p:ph type="title"/>
          </p:nvPr>
        </p:nvSpPr>
        <p:spPr/>
        <p:txBody>
          <a:bodyPr/>
          <a:lstStyle/>
          <a:p>
            <a:r>
              <a:rPr lang="ru-RU" dirty="0"/>
              <a:t>Примеры клеточной морфологии</a:t>
            </a:r>
            <a:r>
              <a:rPr lang="en-US" dirty="0"/>
              <a:t> - </a:t>
            </a:r>
            <a:r>
              <a:rPr lang="ru-RU" dirty="0"/>
              <a:t>Клетки артериальной стенки</a:t>
            </a:r>
          </a:p>
        </p:txBody>
      </p:sp>
      <p:sp>
        <p:nvSpPr>
          <p:cNvPr id="4" name="TextBox 3">
            <a:extLst>
              <a:ext uri="{FF2B5EF4-FFF2-40B4-BE49-F238E27FC236}">
                <a16:creationId xmlns:a16="http://schemas.microsoft.com/office/drawing/2014/main" id="{14BA482E-9F3C-453C-8F74-90F0076FB263}"/>
              </a:ext>
            </a:extLst>
          </p:cNvPr>
          <p:cNvSpPr txBox="1"/>
          <p:nvPr/>
        </p:nvSpPr>
        <p:spPr>
          <a:xfrm>
            <a:off x="5879976" y="5696670"/>
            <a:ext cx="4438418" cy="646331"/>
          </a:xfrm>
          <a:prstGeom prst="rect">
            <a:avLst/>
          </a:prstGeom>
          <a:noFill/>
        </p:spPr>
        <p:txBody>
          <a:bodyPr wrap="square">
            <a:spAutoFit/>
          </a:bodyPr>
          <a:lstStyle/>
          <a:p>
            <a:pPr marL="285750" indent="-285750">
              <a:buFont typeface="Arial" panose="020B0604020202020204" pitchFamily="34" charset="0"/>
              <a:buChar char="•"/>
            </a:pPr>
            <a:endParaRPr lang="ru-RU" dirty="0"/>
          </a:p>
          <a:p>
            <a:pPr marL="285750" indent="-285750">
              <a:buFont typeface="Arial" panose="020B0604020202020204" pitchFamily="34" charset="0"/>
              <a:buChar char="•"/>
            </a:pPr>
            <a:endParaRPr lang="ru-RU" dirty="0"/>
          </a:p>
        </p:txBody>
      </p:sp>
      <p:pic>
        <p:nvPicPr>
          <p:cNvPr id="7" name="Мультимедиа в Интернете 6" title="Muscle Contraction Experiment">
            <a:hlinkClick r:id="" action="ppaction://media"/>
            <a:extLst>
              <a:ext uri="{FF2B5EF4-FFF2-40B4-BE49-F238E27FC236}">
                <a16:creationId xmlns:a16="http://schemas.microsoft.com/office/drawing/2014/main" id="{4CB573F6-8B7A-4527-9AE2-EF34142DF119}"/>
              </a:ext>
            </a:extLst>
          </p:cNvPr>
          <p:cNvPicPr>
            <a:picLocks noRot="1" noChangeAspect="1"/>
          </p:cNvPicPr>
          <p:nvPr>
            <a:videoFile r:link="rId1"/>
          </p:nvPr>
        </p:nvPicPr>
        <p:blipFill>
          <a:blip r:embed="rId3"/>
          <a:stretch>
            <a:fillRect/>
          </a:stretch>
        </p:blipFill>
        <p:spPr>
          <a:xfrm>
            <a:off x="335360" y="1628800"/>
            <a:ext cx="6408712" cy="4806534"/>
          </a:xfrm>
          <a:prstGeom prst="rect">
            <a:avLst/>
          </a:prstGeom>
        </p:spPr>
      </p:pic>
      <p:sp>
        <p:nvSpPr>
          <p:cNvPr id="9" name="TextBox 8">
            <a:extLst>
              <a:ext uri="{FF2B5EF4-FFF2-40B4-BE49-F238E27FC236}">
                <a16:creationId xmlns:a16="http://schemas.microsoft.com/office/drawing/2014/main" id="{A2EB1C27-5033-4829-90BB-C26BB956F5F7}"/>
              </a:ext>
            </a:extLst>
          </p:cNvPr>
          <p:cNvSpPr txBox="1"/>
          <p:nvPr/>
        </p:nvSpPr>
        <p:spPr>
          <a:xfrm>
            <a:off x="1066800" y="6492870"/>
            <a:ext cx="6094602" cy="369332"/>
          </a:xfrm>
          <a:prstGeom prst="rect">
            <a:avLst/>
          </a:prstGeom>
          <a:noFill/>
        </p:spPr>
        <p:txBody>
          <a:bodyPr wrap="square">
            <a:spAutoFit/>
          </a:bodyPr>
          <a:lstStyle/>
          <a:p>
            <a:pPr algn="l"/>
            <a:r>
              <a:rPr lang="ru-RU" b="0" i="0" dirty="0">
                <a:effectLst/>
                <a:latin typeface="Roboto" panose="02000000000000000000" pitchFamily="2" charset="0"/>
              </a:rPr>
              <a:t>Эксперимент по сокращению мышц</a:t>
            </a:r>
          </a:p>
        </p:txBody>
      </p:sp>
      <p:sp>
        <p:nvSpPr>
          <p:cNvPr id="10" name="TextBox 9">
            <a:extLst>
              <a:ext uri="{FF2B5EF4-FFF2-40B4-BE49-F238E27FC236}">
                <a16:creationId xmlns:a16="http://schemas.microsoft.com/office/drawing/2014/main" id="{A85086C5-872E-485D-9B6B-D844B5C9D52E}"/>
              </a:ext>
            </a:extLst>
          </p:cNvPr>
          <p:cNvSpPr txBox="1"/>
          <p:nvPr/>
        </p:nvSpPr>
        <p:spPr>
          <a:xfrm>
            <a:off x="6897572" y="4265509"/>
            <a:ext cx="5112568" cy="1754326"/>
          </a:xfrm>
          <a:prstGeom prst="rect">
            <a:avLst/>
          </a:prstGeom>
          <a:noFill/>
        </p:spPr>
        <p:txBody>
          <a:bodyPr wrap="square">
            <a:spAutoFit/>
          </a:bodyPr>
          <a:lstStyle/>
          <a:p>
            <a:r>
              <a:rPr lang="ru-RU" dirty="0"/>
              <a:t>Различные клетки, обнаруженные в артериальной стенке:</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гладкомышечные клетки способствуют сократительной способности сосудов и контролю кровотока.</a:t>
            </a:r>
          </a:p>
        </p:txBody>
      </p:sp>
      <p:pic>
        <p:nvPicPr>
          <p:cNvPr id="11" name="Рисунок 10">
            <a:extLst>
              <a:ext uri="{FF2B5EF4-FFF2-40B4-BE49-F238E27FC236}">
                <a16:creationId xmlns:a16="http://schemas.microsoft.com/office/drawing/2014/main" id="{B5125D26-9188-4D94-B0C1-A1819F754BF1}"/>
              </a:ext>
            </a:extLst>
          </p:cNvPr>
          <p:cNvPicPr>
            <a:picLocks noChangeAspect="1"/>
          </p:cNvPicPr>
          <p:nvPr/>
        </p:nvPicPr>
        <p:blipFill>
          <a:blip r:embed="rId4"/>
          <a:stretch>
            <a:fillRect/>
          </a:stretch>
        </p:blipFill>
        <p:spPr>
          <a:xfrm>
            <a:off x="6763040" y="1846290"/>
            <a:ext cx="5381632" cy="1927570"/>
          </a:xfrm>
          <a:prstGeom prst="rect">
            <a:avLst/>
          </a:prstGeom>
        </p:spPr>
      </p:pic>
    </p:spTree>
    <p:extLst>
      <p:ext uri="{BB962C8B-B14F-4D97-AF65-F5344CB8AC3E}">
        <p14:creationId xmlns:p14="http://schemas.microsoft.com/office/powerpoint/2010/main" val="32313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CA85CB-4BE7-4D9A-AA5E-A50B1D5B62D8}"/>
              </a:ext>
            </a:extLst>
          </p:cNvPr>
          <p:cNvSpPr>
            <a:spLocks noGrp="1"/>
          </p:cNvSpPr>
          <p:nvPr>
            <p:ph type="title"/>
          </p:nvPr>
        </p:nvSpPr>
        <p:spPr/>
        <p:txBody>
          <a:bodyPr/>
          <a:lstStyle/>
          <a:p>
            <a:r>
              <a:rPr lang="ru-RU" dirty="0"/>
              <a:t>Примеры клеточной морфологии</a:t>
            </a:r>
            <a:r>
              <a:rPr lang="en-US" dirty="0"/>
              <a:t> - </a:t>
            </a:r>
            <a:r>
              <a:rPr lang="ru-RU" dirty="0" err="1"/>
              <a:t>Микроглии</a:t>
            </a:r>
            <a:endParaRPr lang="ru-RU" dirty="0"/>
          </a:p>
        </p:txBody>
      </p:sp>
      <p:sp>
        <p:nvSpPr>
          <p:cNvPr id="6" name="TextBox 5">
            <a:extLst>
              <a:ext uri="{FF2B5EF4-FFF2-40B4-BE49-F238E27FC236}">
                <a16:creationId xmlns:a16="http://schemas.microsoft.com/office/drawing/2014/main" id="{11CA6DF0-DFF2-41E5-9B57-6962112FBB07}"/>
              </a:ext>
            </a:extLst>
          </p:cNvPr>
          <p:cNvSpPr txBox="1"/>
          <p:nvPr/>
        </p:nvSpPr>
        <p:spPr>
          <a:xfrm>
            <a:off x="479376" y="6389448"/>
            <a:ext cx="6094602" cy="369332"/>
          </a:xfrm>
          <a:prstGeom prst="rect">
            <a:avLst/>
          </a:prstGeom>
          <a:noFill/>
        </p:spPr>
        <p:txBody>
          <a:bodyPr wrap="square">
            <a:spAutoFit/>
          </a:bodyPr>
          <a:lstStyle/>
          <a:p>
            <a:r>
              <a:rPr lang="ru-RU" dirty="0"/>
              <a:t>Подвижность клеток </a:t>
            </a:r>
            <a:r>
              <a:rPr lang="ru-RU" dirty="0" err="1"/>
              <a:t>микроглии</a:t>
            </a:r>
            <a:r>
              <a:rPr lang="ru-RU" dirty="0"/>
              <a:t>, культивируемой в TIC</a:t>
            </a:r>
          </a:p>
        </p:txBody>
      </p:sp>
      <p:pic>
        <p:nvPicPr>
          <p:cNvPr id="7" name="Мультимедиа в Интернете 6" title="Cell Motility of Microglia Cultured in TIC">
            <a:hlinkClick r:id="" action="ppaction://media"/>
            <a:extLst>
              <a:ext uri="{FF2B5EF4-FFF2-40B4-BE49-F238E27FC236}">
                <a16:creationId xmlns:a16="http://schemas.microsoft.com/office/drawing/2014/main" id="{F5022388-0DE3-4F7E-AFC2-277891A5B5E4}"/>
              </a:ext>
            </a:extLst>
          </p:cNvPr>
          <p:cNvPicPr>
            <a:picLocks noRot="1" noChangeAspect="1"/>
          </p:cNvPicPr>
          <p:nvPr>
            <a:videoFile r:link="rId1"/>
          </p:nvPr>
        </p:nvPicPr>
        <p:blipFill>
          <a:blip r:embed="rId3"/>
          <a:stretch>
            <a:fillRect/>
          </a:stretch>
        </p:blipFill>
        <p:spPr>
          <a:xfrm>
            <a:off x="479376" y="1700808"/>
            <a:ext cx="6264696" cy="4698522"/>
          </a:xfrm>
          <a:prstGeom prst="rect">
            <a:avLst/>
          </a:prstGeom>
        </p:spPr>
      </p:pic>
      <p:sp>
        <p:nvSpPr>
          <p:cNvPr id="11" name="TextBox 10">
            <a:extLst>
              <a:ext uri="{FF2B5EF4-FFF2-40B4-BE49-F238E27FC236}">
                <a16:creationId xmlns:a16="http://schemas.microsoft.com/office/drawing/2014/main" id="{1982A381-F521-4C37-80CB-E76E624E421D}"/>
              </a:ext>
            </a:extLst>
          </p:cNvPr>
          <p:cNvSpPr txBox="1"/>
          <p:nvPr/>
        </p:nvSpPr>
        <p:spPr>
          <a:xfrm>
            <a:off x="8616280" y="1916832"/>
            <a:ext cx="3261927" cy="923330"/>
          </a:xfrm>
          <a:prstGeom prst="rect">
            <a:avLst/>
          </a:prstGeom>
          <a:noFill/>
        </p:spPr>
        <p:txBody>
          <a:bodyPr wrap="square">
            <a:spAutoFit/>
          </a:bodyPr>
          <a:lstStyle/>
          <a:p>
            <a:r>
              <a:rPr lang="ru-RU" dirty="0" err="1"/>
              <a:t>Микроглия</a:t>
            </a:r>
            <a:r>
              <a:rPr lang="ru-RU" dirty="0"/>
              <a:t> — это резидентные макрофаги центральной нервной системы (ЦНС).</a:t>
            </a:r>
          </a:p>
        </p:txBody>
      </p:sp>
    </p:spTree>
    <p:extLst>
      <p:ext uri="{BB962C8B-B14F-4D97-AF65-F5344CB8AC3E}">
        <p14:creationId xmlns:p14="http://schemas.microsoft.com/office/powerpoint/2010/main" val="222507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DB1BC5-025D-4627-A935-1AFF775A7A55}"/>
              </a:ext>
            </a:extLst>
          </p:cNvPr>
          <p:cNvSpPr>
            <a:spLocks noGrp="1"/>
          </p:cNvSpPr>
          <p:nvPr>
            <p:ph type="title"/>
          </p:nvPr>
        </p:nvSpPr>
        <p:spPr/>
        <p:txBody>
          <a:bodyPr/>
          <a:lstStyle/>
          <a:p>
            <a:r>
              <a:rPr lang="ru-RU" dirty="0"/>
              <a:t>Процессы, способствующие миграции клеток</a:t>
            </a:r>
          </a:p>
        </p:txBody>
      </p:sp>
      <p:pic>
        <p:nvPicPr>
          <p:cNvPr id="3" name="Picutre 31">
            <a:extLst>
              <a:ext uri="{FF2B5EF4-FFF2-40B4-BE49-F238E27FC236}">
                <a16:creationId xmlns:a16="http://schemas.microsoft.com/office/drawing/2014/main" id="{FBA5B046-5F2E-47BD-9D9C-B733471A8656}"/>
              </a:ext>
            </a:extLst>
          </p:cNvPr>
          <p:cNvPicPr/>
          <p:nvPr/>
        </p:nvPicPr>
        <p:blipFill>
          <a:blip r:embed="rId2"/>
          <a:stretch/>
        </p:blipFill>
        <p:spPr>
          <a:xfrm>
            <a:off x="623392" y="1844824"/>
            <a:ext cx="7344816" cy="3888432"/>
          </a:xfrm>
          <a:prstGeom prst="rect">
            <a:avLst/>
          </a:prstGeom>
        </p:spPr>
      </p:pic>
      <p:sp>
        <p:nvSpPr>
          <p:cNvPr id="5" name="TextBox 4">
            <a:extLst>
              <a:ext uri="{FF2B5EF4-FFF2-40B4-BE49-F238E27FC236}">
                <a16:creationId xmlns:a16="http://schemas.microsoft.com/office/drawing/2014/main" id="{BAE5DC27-F657-47BD-BD6C-8C4AE2F89561}"/>
              </a:ext>
            </a:extLst>
          </p:cNvPr>
          <p:cNvSpPr txBox="1"/>
          <p:nvPr/>
        </p:nvSpPr>
        <p:spPr>
          <a:xfrm>
            <a:off x="8112224" y="1772816"/>
            <a:ext cx="3816424" cy="3416320"/>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Процессы, способствующие миграции клеток: </a:t>
            </a:r>
            <a:endParaRPr lang="ru-RU" sz="1800" dirty="0">
              <a:solidFill>
                <a:srgbClr val="000000"/>
              </a:solidFill>
              <a:effectLst/>
              <a:ea typeface="Microsoft Sans Serif" panose="020B0604020202020204" pitchFamily="34" charset="0"/>
            </a:endParaRPr>
          </a:p>
          <a:p>
            <a:r>
              <a:rPr lang="fy-NL" sz="1800" dirty="0">
                <a:solidFill>
                  <a:srgbClr val="000000"/>
                </a:solidFill>
                <a:effectLst/>
                <a:ea typeface="Microsoft Sans Serif" panose="020B0604020202020204" pitchFamily="34" charset="0"/>
              </a:rPr>
              <a:t>выпячивание</a:t>
            </a:r>
            <a:endParaRPr lang="ru-RU" sz="1800" dirty="0">
              <a:solidFill>
                <a:srgbClr val="000000"/>
              </a:solidFill>
              <a:effectLst/>
              <a:ea typeface="Microsoft Sans Serif" panose="020B0604020202020204" pitchFamily="34" charset="0"/>
            </a:endParaRPr>
          </a:p>
          <a:p>
            <a:r>
              <a:rPr lang="fy-NL" sz="1800" dirty="0">
                <a:solidFill>
                  <a:srgbClr val="000000"/>
                </a:solidFill>
                <a:effectLst/>
                <a:ea typeface="Microsoft Sans Serif" panose="020B0604020202020204" pitchFamily="34" charset="0"/>
              </a:rPr>
              <a:t>адгезия</a:t>
            </a:r>
            <a:endParaRPr lang="ru-RU" sz="1800" dirty="0">
              <a:solidFill>
                <a:srgbClr val="000000"/>
              </a:solidFill>
              <a:effectLst/>
              <a:ea typeface="Microsoft Sans Serif" panose="020B0604020202020204" pitchFamily="34" charset="0"/>
            </a:endParaRPr>
          </a:p>
          <a:p>
            <a:r>
              <a:rPr lang="fy-NL" sz="1800" dirty="0">
                <a:solidFill>
                  <a:srgbClr val="000000"/>
                </a:solidFill>
                <a:effectLst/>
                <a:ea typeface="Microsoft Sans Serif" panose="020B0604020202020204" pitchFamily="34" charset="0"/>
              </a:rPr>
              <a:t>сокращение </a:t>
            </a:r>
            <a:endParaRPr lang="ru-RU" sz="1800" dirty="0">
              <a:solidFill>
                <a:srgbClr val="000000"/>
              </a:solidFill>
              <a:effectLst/>
              <a:ea typeface="Microsoft Sans Serif" panose="020B0604020202020204" pitchFamily="34" charset="0"/>
            </a:endParaRPr>
          </a:p>
          <a:p>
            <a:r>
              <a:rPr lang="fy-NL" sz="1800" dirty="0">
                <a:solidFill>
                  <a:srgbClr val="000000"/>
                </a:solidFill>
                <a:effectLst/>
                <a:ea typeface="Microsoft Sans Serif" panose="020B0604020202020204" pitchFamily="34" charset="0"/>
              </a:rPr>
              <a:t>высвобождение. </a:t>
            </a:r>
            <a:endParaRPr lang="ru-RU" sz="1800" dirty="0">
              <a:solidFill>
                <a:srgbClr val="000000"/>
              </a:solidFill>
              <a:effectLst/>
              <a:ea typeface="Microsoft Sans Serif" panose="020B0604020202020204" pitchFamily="34" charset="0"/>
            </a:endParaRPr>
          </a:p>
          <a:p>
            <a:endParaRPr lang="ru-RU" dirty="0">
              <a:solidFill>
                <a:srgbClr val="000000"/>
              </a:solidFill>
              <a:ea typeface="Microsoft Sans Serif" panose="020B0604020202020204" pitchFamily="34" charset="0"/>
            </a:endParaRPr>
          </a:p>
          <a:p>
            <a:r>
              <a:rPr lang="fy-NL" sz="1800" dirty="0">
                <a:solidFill>
                  <a:srgbClr val="000000"/>
                </a:solidFill>
                <a:effectLst/>
                <a:ea typeface="Microsoft Sans Serif" panose="020B0604020202020204" pitchFamily="34" charset="0"/>
              </a:rPr>
              <a:t>Эти этапы могут выполняться в случайном порядке или одновременно, но все они должны выполняться для того, чтобы произошла миграция клеток.</a:t>
            </a:r>
            <a:endParaRPr lang="ru-RU" dirty="0"/>
          </a:p>
        </p:txBody>
      </p:sp>
      <p:sp>
        <p:nvSpPr>
          <p:cNvPr id="9" name="TextBox 8">
            <a:extLst>
              <a:ext uri="{FF2B5EF4-FFF2-40B4-BE49-F238E27FC236}">
                <a16:creationId xmlns:a16="http://schemas.microsoft.com/office/drawing/2014/main" id="{485875BE-ACDB-4689-951D-A770F62B755C}"/>
              </a:ext>
            </a:extLst>
          </p:cNvPr>
          <p:cNvSpPr txBox="1"/>
          <p:nvPr/>
        </p:nvSpPr>
        <p:spPr>
          <a:xfrm>
            <a:off x="499607" y="5835450"/>
            <a:ext cx="11665296" cy="923330"/>
          </a:xfrm>
          <a:prstGeom prst="rect">
            <a:avLst/>
          </a:prstGeom>
          <a:noFill/>
        </p:spPr>
        <p:txBody>
          <a:bodyPr wrap="square">
            <a:spAutoFit/>
          </a:bodyPr>
          <a:lstStyle/>
          <a:p>
            <a:r>
              <a:rPr lang="ru-RU" dirty="0"/>
              <a:t>Структура клетки, наряду с клеточной мембраной, обеспечивает структурную целостность, которая поддерживает особую форму, необходимую клетке для выполнения ее функции, хотя конкретные компоненты структуры очень изменчивы и разнообразны.</a:t>
            </a:r>
          </a:p>
        </p:txBody>
      </p:sp>
    </p:spTree>
    <p:extLst>
      <p:ext uri="{BB962C8B-B14F-4D97-AF65-F5344CB8AC3E}">
        <p14:creationId xmlns:p14="http://schemas.microsoft.com/office/powerpoint/2010/main" val="360261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53EAE6-2487-480F-AF50-41CD31499EEA}"/>
              </a:ext>
            </a:extLst>
          </p:cNvPr>
          <p:cNvSpPr>
            <a:spLocks noGrp="1"/>
          </p:cNvSpPr>
          <p:nvPr>
            <p:ph type="title"/>
          </p:nvPr>
        </p:nvSpPr>
        <p:spPr/>
        <p:txBody>
          <a:bodyPr/>
          <a:lstStyle/>
          <a:p>
            <a:r>
              <a:rPr lang="ru-RU" dirty="0"/>
              <a:t>Миграция клеток</a:t>
            </a:r>
          </a:p>
        </p:txBody>
      </p:sp>
      <p:sp>
        <p:nvSpPr>
          <p:cNvPr id="4" name="TextBox 3">
            <a:extLst>
              <a:ext uri="{FF2B5EF4-FFF2-40B4-BE49-F238E27FC236}">
                <a16:creationId xmlns:a16="http://schemas.microsoft.com/office/drawing/2014/main" id="{BBF70126-FD5F-4095-8334-29FBF88A6DCC}"/>
              </a:ext>
            </a:extLst>
          </p:cNvPr>
          <p:cNvSpPr txBox="1"/>
          <p:nvPr/>
        </p:nvSpPr>
        <p:spPr>
          <a:xfrm>
            <a:off x="5951984" y="1772816"/>
            <a:ext cx="6094602" cy="4247317"/>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Многие клетки мигрируют:</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во время развития</a:t>
            </a:r>
            <a:r>
              <a:rPr lang="ru-RU" sz="1800" dirty="0">
                <a:solidFill>
                  <a:srgbClr val="000000"/>
                </a:solidFill>
                <a:effectLst/>
                <a:latin typeface="Microsoft Sans Serif" panose="020B0604020202020204" pitchFamily="34" charset="0"/>
                <a:ea typeface="Microsoft Sans Serif" panose="020B0604020202020204" pitchFamily="34" charset="0"/>
              </a:rPr>
              <a:t>:</a:t>
            </a:r>
          </a:p>
          <a:p>
            <a:pPr marL="742950" lvl="1" indent="-285750">
              <a:buFont typeface="Arial" panose="020B0604020202020204" pitchFamily="34" charset="0"/>
              <a:buChar char="•"/>
            </a:pPr>
            <a:r>
              <a:rPr lang="fy-NL" dirty="0">
                <a:solidFill>
                  <a:srgbClr val="000000"/>
                </a:solidFill>
                <a:effectLst/>
                <a:latin typeface="Microsoft Sans Serif" panose="020B0604020202020204" pitchFamily="34" charset="0"/>
                <a:ea typeface="Microsoft Sans Serif" panose="020B0604020202020204" pitchFamily="34" charset="0"/>
              </a:rPr>
              <a:t>по мере роста различных частей организма</a:t>
            </a:r>
            <a:endParaRPr lang="ru-RU"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в зрелом возрасте</a:t>
            </a:r>
            <a:r>
              <a:rPr lang="ru-RU" sz="1800" dirty="0">
                <a:solidFill>
                  <a:srgbClr val="000000"/>
                </a:solidFill>
                <a:effectLst/>
                <a:latin typeface="Microsoft Sans Serif" panose="020B0604020202020204" pitchFamily="34" charset="0"/>
                <a:ea typeface="Microsoft Sans Serif" panose="020B0604020202020204" pitchFamily="34" charset="0"/>
              </a:rPr>
              <a:t>:</a:t>
            </a:r>
          </a:p>
          <a:p>
            <a:pPr marL="742950" lvl="1" indent="-285750">
              <a:buFont typeface="Arial" panose="020B0604020202020204" pitchFamily="34" charset="0"/>
              <a:buChar char="•"/>
            </a:pPr>
            <a:r>
              <a:rPr lang="fy-NL" dirty="0">
                <a:solidFill>
                  <a:srgbClr val="000000"/>
                </a:solidFill>
                <a:effectLst/>
                <a:latin typeface="Microsoft Sans Serif" panose="020B0604020202020204" pitchFamily="34" charset="0"/>
                <a:ea typeface="Microsoft Sans Serif" panose="020B0604020202020204" pitchFamily="34" charset="0"/>
              </a:rPr>
              <a:t> с целью заживления раны (когда клетки из окружающей неповрежденной ткани мигрируют в рану и обновляют ткани) </a:t>
            </a:r>
            <a:endParaRPr lang="ru-RU" dirty="0">
              <a:solidFill>
                <a:srgbClr val="000000"/>
              </a:solidFill>
              <a:effectLst/>
              <a:latin typeface="Microsoft Sans Serif" panose="020B0604020202020204" pitchFamily="34" charset="0"/>
              <a:ea typeface="Microsoft Sans Serif" panose="020B0604020202020204" pitchFamily="34" charset="0"/>
            </a:endParaRPr>
          </a:p>
          <a:p>
            <a:pPr marL="742950" lvl="1" indent="-285750">
              <a:buFont typeface="Arial" panose="020B0604020202020204" pitchFamily="34" charset="0"/>
              <a:buChar char="•"/>
            </a:pPr>
            <a:r>
              <a:rPr lang="fy-NL" dirty="0">
                <a:solidFill>
                  <a:srgbClr val="000000"/>
                </a:solidFill>
                <a:effectLst/>
                <a:latin typeface="Microsoft Sans Serif" panose="020B0604020202020204" pitchFamily="34" charset="0"/>
                <a:ea typeface="Microsoft Sans Serif" panose="020B0604020202020204" pitchFamily="34" charset="0"/>
              </a:rPr>
              <a:t>для борьбы с инфекцией</a:t>
            </a:r>
            <a:r>
              <a:rPr lang="ru-RU" dirty="0">
                <a:solidFill>
                  <a:srgbClr val="000000"/>
                </a:solidFill>
                <a:effectLst/>
                <a:latin typeface="Microsoft Sans Serif" panose="020B0604020202020204" pitchFamily="34" charset="0"/>
                <a:ea typeface="Microsoft Sans Serif" panose="020B0604020202020204" pitchFamily="34" charset="0"/>
              </a:rPr>
              <a:t>, </a:t>
            </a:r>
            <a:r>
              <a:rPr lang="fy-NL" dirty="0">
                <a:solidFill>
                  <a:srgbClr val="000000"/>
                </a:solidFill>
                <a:effectLst/>
                <a:latin typeface="Microsoft Sans Serif" panose="020B0604020202020204" pitchFamily="34" charset="0"/>
                <a:ea typeface="Microsoft Sans Serif" panose="020B0604020202020204" pitchFamily="34" charset="0"/>
              </a:rPr>
              <a:t>когда клетки иммунной системы мигрируют из сосудистой системы через стенку сосуда в инфицированные ткани). </a:t>
            </a:r>
            <a:endParaRPr lang="ru-RU"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Миграция также является важным признаком метастазирования рака и во время ангиогенеза, образования новых сосудов. [2-4]</a:t>
            </a:r>
            <a:endParaRPr lang="ru-RU" dirty="0"/>
          </a:p>
        </p:txBody>
      </p:sp>
      <p:sp>
        <p:nvSpPr>
          <p:cNvPr id="6" name="TextBox 5">
            <a:extLst>
              <a:ext uri="{FF2B5EF4-FFF2-40B4-BE49-F238E27FC236}">
                <a16:creationId xmlns:a16="http://schemas.microsoft.com/office/drawing/2014/main" id="{72CDEC13-79EC-4D37-BF66-3E5F76BF43BE}"/>
              </a:ext>
            </a:extLst>
          </p:cNvPr>
          <p:cNvSpPr txBox="1"/>
          <p:nvPr/>
        </p:nvSpPr>
        <p:spPr>
          <a:xfrm>
            <a:off x="335360" y="6039484"/>
            <a:ext cx="6094602" cy="369332"/>
          </a:xfrm>
          <a:prstGeom prst="rect">
            <a:avLst/>
          </a:prstGeom>
          <a:noFill/>
        </p:spPr>
        <p:txBody>
          <a:bodyPr wrap="square">
            <a:spAutoFit/>
          </a:bodyPr>
          <a:lstStyle/>
          <a:p>
            <a:pPr algn="l"/>
            <a:r>
              <a:rPr lang="ru-RU" b="0" i="0" dirty="0">
                <a:effectLst/>
                <a:latin typeface="Roboto" panose="02000000000000000000" pitchFamily="2" charset="0"/>
              </a:rPr>
              <a:t>миграци</a:t>
            </a:r>
            <a:r>
              <a:rPr lang="ru-RU" dirty="0">
                <a:latin typeface="Roboto" panose="02000000000000000000" pitchFamily="2" charset="0"/>
              </a:rPr>
              <a:t>я</a:t>
            </a:r>
            <a:r>
              <a:rPr lang="ru-RU" b="0" i="0" dirty="0">
                <a:effectLst/>
                <a:latin typeface="Roboto" panose="02000000000000000000" pitchFamily="2" charset="0"/>
              </a:rPr>
              <a:t> клеток и апоптоз во время ангиогенеза</a:t>
            </a:r>
          </a:p>
        </p:txBody>
      </p:sp>
      <p:pic>
        <p:nvPicPr>
          <p:cNvPr id="7" name="Мультимедиа в Интернете 6" title="Time-lapse of cell migration and apoptosis during angiogenesis">
            <a:hlinkClick r:id="" action="ppaction://media"/>
            <a:extLst>
              <a:ext uri="{FF2B5EF4-FFF2-40B4-BE49-F238E27FC236}">
                <a16:creationId xmlns:a16="http://schemas.microsoft.com/office/drawing/2014/main" id="{073B6201-3D41-42FD-AE55-AEA8A4086014}"/>
              </a:ext>
            </a:extLst>
          </p:cNvPr>
          <p:cNvPicPr>
            <a:picLocks noRot="1" noChangeAspect="1"/>
          </p:cNvPicPr>
          <p:nvPr>
            <a:videoFile r:link="rId1"/>
          </p:nvPr>
        </p:nvPicPr>
        <p:blipFill>
          <a:blip r:embed="rId3"/>
          <a:stretch>
            <a:fillRect/>
          </a:stretch>
        </p:blipFill>
        <p:spPr>
          <a:xfrm>
            <a:off x="145414" y="1628800"/>
            <a:ext cx="5855111" cy="4391333"/>
          </a:xfrm>
          <a:prstGeom prst="rect">
            <a:avLst/>
          </a:prstGeom>
        </p:spPr>
      </p:pic>
    </p:spTree>
    <p:extLst>
      <p:ext uri="{BB962C8B-B14F-4D97-AF65-F5344CB8AC3E}">
        <p14:creationId xmlns:p14="http://schemas.microsoft.com/office/powerpoint/2010/main" val="408462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C5C6ED-B4F5-4BDD-8632-C705E8FFD226}"/>
              </a:ext>
            </a:extLst>
          </p:cNvPr>
          <p:cNvSpPr>
            <a:spLocks noGrp="1"/>
          </p:cNvSpPr>
          <p:nvPr>
            <p:ph type="title"/>
          </p:nvPr>
        </p:nvSpPr>
        <p:spPr/>
        <p:txBody>
          <a:bodyPr/>
          <a:lstStyle/>
          <a:p>
            <a:r>
              <a:rPr lang="ru-RU" dirty="0"/>
              <a:t>Миграция клеток</a:t>
            </a:r>
          </a:p>
        </p:txBody>
      </p:sp>
      <p:sp>
        <p:nvSpPr>
          <p:cNvPr id="4" name="TextBox 3">
            <a:extLst>
              <a:ext uri="{FF2B5EF4-FFF2-40B4-BE49-F238E27FC236}">
                <a16:creationId xmlns:a16="http://schemas.microsoft.com/office/drawing/2014/main" id="{D624B307-753F-448A-BA8E-E15CCD26C0F0}"/>
              </a:ext>
            </a:extLst>
          </p:cNvPr>
          <p:cNvSpPr txBox="1"/>
          <p:nvPr/>
        </p:nvSpPr>
        <p:spPr>
          <a:xfrm>
            <a:off x="5951984" y="1424783"/>
            <a:ext cx="6094602" cy="5232202"/>
          </a:xfrm>
          <a:prstGeom prst="rect">
            <a:avLst/>
          </a:prstGeom>
          <a:noFill/>
        </p:spPr>
        <p:txBody>
          <a:bodyPr wrap="square">
            <a:spAutoFit/>
          </a:bodyPr>
          <a:lstStyle/>
          <a:p>
            <a:r>
              <a:rPr lang="ru-RU" dirty="0" err="1"/>
              <a:t>Лидерные</a:t>
            </a:r>
            <a:r>
              <a:rPr lang="ru-RU" dirty="0"/>
              <a:t> клетки регулируют миграцию коллективных клеток посредством активации </a:t>
            </a:r>
            <a:r>
              <a:rPr lang="ru-RU" dirty="0" err="1"/>
              <a:t>Rac</a:t>
            </a:r>
            <a:r>
              <a:rPr lang="ru-RU" dirty="0"/>
              <a:t> в нижестоящей передаче сигналов </a:t>
            </a:r>
            <a:r>
              <a:rPr lang="ru-RU" dirty="0" err="1"/>
              <a:t>интегрина</a:t>
            </a:r>
            <a:r>
              <a:rPr lang="en-US" dirty="0"/>
              <a:t> </a:t>
            </a:r>
            <a:r>
              <a:rPr lang="el-GR" dirty="0"/>
              <a:t>β</a:t>
            </a:r>
            <a:r>
              <a:rPr lang="en-US" dirty="0"/>
              <a:t>1 </a:t>
            </a:r>
            <a:r>
              <a:rPr lang="ru-RU" dirty="0"/>
              <a:t>и </a:t>
            </a:r>
            <a:r>
              <a:rPr lang="en-US" dirty="0"/>
              <a:t>PI3K</a:t>
            </a:r>
          </a:p>
          <a:p>
            <a:r>
              <a:rPr lang="ru-RU" sz="1400" dirty="0"/>
              <a:t>Коллективная миграция клеток играет решающую роль в нескольких биологических процессах, таких как эмбриональное развитие, заживление ран и метастазирование рака. Здесь мы сосредоточились на коллективно мигрирующих эпителиальных клетках </a:t>
            </a:r>
            <a:r>
              <a:rPr lang="ru-RU" sz="1400" dirty="0" err="1"/>
              <a:t>Madin-Darby</a:t>
            </a:r>
            <a:r>
              <a:rPr lang="ru-RU" sz="1400" dirty="0"/>
              <a:t> </a:t>
            </a:r>
            <a:r>
              <a:rPr lang="ru-RU" sz="1400" dirty="0" err="1"/>
              <a:t>CanineKidney</a:t>
            </a:r>
            <a:r>
              <a:rPr lang="ru-RU" sz="1400" dirty="0"/>
              <a:t> (MDCK), которые следуют за </a:t>
            </a:r>
            <a:r>
              <a:rPr lang="ru-RU" sz="1400" dirty="0" err="1"/>
              <a:t>лидерной</a:t>
            </a:r>
            <a:r>
              <a:rPr lang="ru-RU" sz="1400" dirty="0"/>
              <a:t> клеткой на коллагеновом геле, чтобы прояснить механизм коллективной клеточной миграции. Во-первых, мы удалили </a:t>
            </a:r>
            <a:r>
              <a:rPr lang="ru-RU" sz="1400" dirty="0" err="1"/>
              <a:t>лидерную</a:t>
            </a:r>
            <a:r>
              <a:rPr lang="ru-RU" sz="1400" dirty="0"/>
              <a:t> клетку из мигрирующего коллектива с помощью микроманипулятора. Затем это вызвало нарушение когезионной миграции клеток, следовавших за движением, называемых клетками-последователями, что показало важность клеток-лидеров. Затем мы наблюдали локализацию активного </a:t>
            </a:r>
            <a:r>
              <a:rPr lang="ru-RU" sz="1400" dirty="0" err="1"/>
              <a:t>Rac</a:t>
            </a:r>
            <a:r>
              <a:rPr lang="ru-RU" sz="1400" dirty="0"/>
              <a:t>, </a:t>
            </a:r>
            <a:r>
              <a:rPr lang="ru-RU" sz="1400" dirty="0" err="1"/>
              <a:t>интегрина</a:t>
            </a:r>
            <a:r>
              <a:rPr lang="ru-RU" sz="1400" dirty="0"/>
              <a:t> b1 и PI3K. Эти молекулы были четко локализованы в переднем крае клеток-лидеров, но не в клетках-последователях. Визуализация живых клеток с использованием активного </a:t>
            </a:r>
            <a:r>
              <a:rPr lang="ru-RU" sz="1400" dirty="0" err="1"/>
              <a:t>Rac</a:t>
            </a:r>
            <a:r>
              <a:rPr lang="ru-RU" sz="1400" dirty="0"/>
              <a:t> и активных индикаторов PI3K была выполнена для выяснения взаимосвязи между </a:t>
            </a:r>
            <a:r>
              <a:rPr lang="ru-RU" sz="1400" dirty="0" err="1"/>
              <a:t>Rac</a:t>
            </a:r>
            <a:r>
              <a:rPr lang="ru-RU" sz="1400" dirty="0"/>
              <a:t>, </a:t>
            </a:r>
            <a:r>
              <a:rPr lang="ru-RU" sz="1400" dirty="0" err="1"/>
              <a:t>интегрином</a:t>
            </a:r>
            <a:r>
              <a:rPr lang="ru-RU" sz="1400" dirty="0"/>
              <a:t> b1 и PI3K. Наконец, мы показали, что ингибирование этих молекул приводит к нарушению коллективной миграции. Наши результаты не только продемонстрировали значение </a:t>
            </a:r>
            <a:r>
              <a:rPr lang="ru-RU" sz="1400" dirty="0" err="1"/>
              <a:t>лидерной</a:t>
            </a:r>
            <a:r>
              <a:rPr lang="ru-RU" sz="1400" dirty="0"/>
              <a:t> клетки в коллективной клеточной миграции, но также показали, что </a:t>
            </a:r>
            <a:r>
              <a:rPr lang="ru-RU" sz="1400" dirty="0" err="1"/>
              <a:t>Rac</a:t>
            </a:r>
            <a:r>
              <a:rPr lang="ru-RU" sz="1400" dirty="0"/>
              <a:t>, integrinb1 и PI3K активируются в </a:t>
            </a:r>
            <a:r>
              <a:rPr lang="ru-RU" sz="1400" dirty="0" err="1"/>
              <a:t>лидерных</a:t>
            </a:r>
            <a:r>
              <a:rPr lang="ru-RU" sz="1400" dirty="0"/>
              <a:t> клетках и управляют коллективной клеточной миграцией.</a:t>
            </a:r>
            <a:r>
              <a:rPr lang="en-US" sz="1400" dirty="0"/>
              <a:t>[1]</a:t>
            </a:r>
            <a:endParaRPr lang="ru-RU" sz="1400" dirty="0"/>
          </a:p>
        </p:txBody>
      </p:sp>
      <p:pic>
        <p:nvPicPr>
          <p:cNvPr id="5" name="Мультимедиа в Интернете 4" title="Scientific Reports : Leader cells regulate collective cell migration via Rac activation...">
            <a:hlinkClick r:id="" action="ppaction://media"/>
            <a:extLst>
              <a:ext uri="{FF2B5EF4-FFF2-40B4-BE49-F238E27FC236}">
                <a16:creationId xmlns:a16="http://schemas.microsoft.com/office/drawing/2014/main" id="{34351F86-A18C-4B2C-8787-D69D8EA0A77A}"/>
              </a:ext>
            </a:extLst>
          </p:cNvPr>
          <p:cNvPicPr>
            <a:picLocks noRot="1" noChangeAspect="1"/>
          </p:cNvPicPr>
          <p:nvPr>
            <a:videoFile r:link="rId1"/>
          </p:nvPr>
        </p:nvPicPr>
        <p:blipFill>
          <a:blip r:embed="rId3"/>
          <a:stretch>
            <a:fillRect/>
          </a:stretch>
        </p:blipFill>
        <p:spPr>
          <a:xfrm>
            <a:off x="145414" y="1628800"/>
            <a:ext cx="5607703" cy="3168352"/>
          </a:xfrm>
          <a:prstGeom prst="rect">
            <a:avLst/>
          </a:prstGeom>
        </p:spPr>
      </p:pic>
    </p:spTree>
    <p:extLst>
      <p:ext uri="{BB962C8B-B14F-4D97-AF65-F5344CB8AC3E}">
        <p14:creationId xmlns:p14="http://schemas.microsoft.com/office/powerpoint/2010/main" val="32607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385F9A-57E2-4DAC-A109-C21F6ADAF9CB}"/>
              </a:ext>
            </a:extLst>
          </p:cNvPr>
          <p:cNvSpPr>
            <a:spLocks noGrp="1"/>
          </p:cNvSpPr>
          <p:nvPr>
            <p:ph type="title"/>
          </p:nvPr>
        </p:nvSpPr>
        <p:spPr/>
        <p:txBody>
          <a:bodyPr/>
          <a:lstStyle/>
          <a:p>
            <a:r>
              <a:rPr lang="ru-RU" dirty="0"/>
              <a:t>Миграция клеток</a:t>
            </a:r>
          </a:p>
        </p:txBody>
      </p:sp>
      <p:pic>
        <p:nvPicPr>
          <p:cNvPr id="3" name="Мультимедиа в Интернете 2" title="Chemotaxis: Bacteria attracted by a sugar crystal">
            <a:hlinkClick r:id="" action="ppaction://media"/>
            <a:extLst>
              <a:ext uri="{FF2B5EF4-FFF2-40B4-BE49-F238E27FC236}">
                <a16:creationId xmlns:a16="http://schemas.microsoft.com/office/drawing/2014/main" id="{B7F71875-6745-416F-8871-E63256E625D2}"/>
              </a:ext>
            </a:extLst>
          </p:cNvPr>
          <p:cNvPicPr>
            <a:picLocks noRot="1" noChangeAspect="1"/>
          </p:cNvPicPr>
          <p:nvPr>
            <a:videoFile r:link="rId1"/>
          </p:nvPr>
        </p:nvPicPr>
        <p:blipFill>
          <a:blip r:embed="rId3"/>
          <a:stretch>
            <a:fillRect/>
          </a:stretch>
        </p:blipFill>
        <p:spPr>
          <a:xfrm>
            <a:off x="119336" y="1628800"/>
            <a:ext cx="8666450" cy="4896544"/>
          </a:xfrm>
          <a:prstGeom prst="rect">
            <a:avLst/>
          </a:prstGeom>
        </p:spPr>
      </p:pic>
      <p:sp>
        <p:nvSpPr>
          <p:cNvPr id="7" name="TextBox 6">
            <a:extLst>
              <a:ext uri="{FF2B5EF4-FFF2-40B4-BE49-F238E27FC236}">
                <a16:creationId xmlns:a16="http://schemas.microsoft.com/office/drawing/2014/main" id="{D5614C91-2D47-4EE7-A5B2-5E8310E09C18}"/>
              </a:ext>
            </a:extLst>
          </p:cNvPr>
          <p:cNvSpPr txBox="1"/>
          <p:nvPr/>
        </p:nvSpPr>
        <p:spPr>
          <a:xfrm>
            <a:off x="1919536" y="6488668"/>
            <a:ext cx="6094602" cy="369332"/>
          </a:xfrm>
          <a:prstGeom prst="rect">
            <a:avLst/>
          </a:prstGeom>
          <a:noFill/>
        </p:spPr>
        <p:txBody>
          <a:bodyPr wrap="square">
            <a:spAutoFit/>
          </a:bodyPr>
          <a:lstStyle/>
          <a:p>
            <a:r>
              <a:rPr lang="ru-RU" dirty="0"/>
              <a:t>Хемотаксис: бактерии, привлеченные кристаллом сахара</a:t>
            </a:r>
          </a:p>
        </p:txBody>
      </p:sp>
    </p:spTree>
    <p:extLst>
      <p:ext uri="{BB962C8B-B14F-4D97-AF65-F5344CB8AC3E}">
        <p14:creationId xmlns:p14="http://schemas.microsoft.com/office/powerpoint/2010/main" val="247933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21527E-2FA6-40A7-B966-188701814B29}"/>
              </a:ext>
            </a:extLst>
          </p:cNvPr>
          <p:cNvSpPr>
            <a:spLocks noGrp="1"/>
          </p:cNvSpPr>
          <p:nvPr>
            <p:ph type="title"/>
          </p:nvPr>
        </p:nvSpPr>
        <p:spPr/>
        <p:txBody>
          <a:bodyPr/>
          <a:lstStyle/>
          <a:p>
            <a:r>
              <a:rPr lang="ru-RU" dirty="0" err="1"/>
              <a:t>Механосенсорная</a:t>
            </a:r>
            <a:r>
              <a:rPr lang="ru-RU" dirty="0"/>
              <a:t> функция</a:t>
            </a:r>
          </a:p>
        </p:txBody>
      </p:sp>
      <p:sp>
        <p:nvSpPr>
          <p:cNvPr id="6" name="TextBox 5">
            <a:extLst>
              <a:ext uri="{FF2B5EF4-FFF2-40B4-BE49-F238E27FC236}">
                <a16:creationId xmlns:a16="http://schemas.microsoft.com/office/drawing/2014/main" id="{BFB2E9AE-47F5-4AE9-B4F3-54E08E5E4DA3}"/>
              </a:ext>
            </a:extLst>
          </p:cNvPr>
          <p:cNvSpPr txBox="1"/>
          <p:nvPr/>
        </p:nvSpPr>
        <p:spPr>
          <a:xfrm>
            <a:off x="6254311" y="1687970"/>
            <a:ext cx="5518536" cy="3139321"/>
          </a:xfrm>
          <a:prstGeom prst="rect">
            <a:avLst/>
          </a:prstGeom>
          <a:noFill/>
        </p:spPr>
        <p:txBody>
          <a:bodyPr wrap="square">
            <a:spAutoFit/>
          </a:bodyPr>
          <a:lstStyle/>
          <a:p>
            <a:r>
              <a:rPr lang="ru-RU" dirty="0"/>
              <a:t>Нигде важность биологии в клеточной механике не является более очевидной, чем в способности клетки ощущать внешние силы и реагировать на них. Многие, а возможно, и все клетки способны ощущать, когда к ним применяется физическая сила. Они реагируют различными биологическими путями, что приводит к таким разнообразным последствиям, как изменения в активности мембранных каналов, повышение или понижение экспрессии генов, изменения в синтезе белка или изменение морфологии клеток. </a:t>
            </a:r>
          </a:p>
        </p:txBody>
      </p:sp>
      <p:sp>
        <p:nvSpPr>
          <p:cNvPr id="11" name="TextBox 10">
            <a:extLst>
              <a:ext uri="{FF2B5EF4-FFF2-40B4-BE49-F238E27FC236}">
                <a16:creationId xmlns:a16="http://schemas.microsoft.com/office/drawing/2014/main" id="{504E6A2C-19C3-4299-816E-6970D011C464}"/>
              </a:ext>
            </a:extLst>
          </p:cNvPr>
          <p:cNvSpPr txBox="1"/>
          <p:nvPr/>
        </p:nvSpPr>
        <p:spPr>
          <a:xfrm>
            <a:off x="5951984" y="5090478"/>
            <a:ext cx="6120680" cy="1754326"/>
          </a:xfrm>
          <a:prstGeom prst="rect">
            <a:avLst/>
          </a:prstGeom>
          <a:noFill/>
        </p:spPr>
        <p:txBody>
          <a:bodyPr wrap="square">
            <a:spAutoFit/>
          </a:bodyPr>
          <a:lstStyle/>
          <a:p>
            <a:r>
              <a:rPr lang="ru-RU" dirty="0"/>
              <a:t>Элегантный пример этого процесса можно найти в сенсорных клетках внутреннего уха, называемых волосковыми клетками, которые преобразуют механические колебания жидкости внутреннего уха в электрический сигнал, который распространяется в мозг </a:t>
            </a:r>
            <a:r>
              <a:rPr lang="en-US" dirty="0"/>
              <a:t>[5, 6]</a:t>
            </a:r>
            <a:endParaRPr lang="ru-RU" dirty="0"/>
          </a:p>
        </p:txBody>
      </p:sp>
      <p:pic>
        <p:nvPicPr>
          <p:cNvPr id="1026" name="Picture 2">
            <a:extLst>
              <a:ext uri="{FF2B5EF4-FFF2-40B4-BE49-F238E27FC236}">
                <a16:creationId xmlns:a16="http://schemas.microsoft.com/office/drawing/2014/main" id="{1ED599D9-A3FC-4894-BBA5-9D82C78C4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53" y="1636436"/>
            <a:ext cx="5824231" cy="521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92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9E0314-1164-4540-87D5-1649537BF5B5}"/>
              </a:ext>
            </a:extLst>
          </p:cNvPr>
          <p:cNvSpPr>
            <a:spLocks noGrp="1"/>
          </p:cNvSpPr>
          <p:nvPr>
            <p:ph type="title"/>
          </p:nvPr>
        </p:nvSpPr>
        <p:spPr/>
        <p:txBody>
          <a:bodyPr/>
          <a:lstStyle/>
          <a:p>
            <a:r>
              <a:rPr lang="ru-RU" dirty="0" err="1"/>
              <a:t>Механосенсорная</a:t>
            </a:r>
            <a:r>
              <a:rPr lang="ru-RU" dirty="0"/>
              <a:t> функция</a:t>
            </a:r>
            <a:r>
              <a:rPr lang="en-US" dirty="0"/>
              <a:t> - </a:t>
            </a:r>
            <a:r>
              <a:rPr lang="ru-RU" dirty="0" err="1"/>
              <a:t>Стереоцилии</a:t>
            </a:r>
            <a:endParaRPr lang="ru-RU" dirty="0"/>
          </a:p>
        </p:txBody>
      </p:sp>
      <p:sp>
        <p:nvSpPr>
          <p:cNvPr id="6" name="TextBox 5">
            <a:extLst>
              <a:ext uri="{FF2B5EF4-FFF2-40B4-BE49-F238E27FC236}">
                <a16:creationId xmlns:a16="http://schemas.microsoft.com/office/drawing/2014/main" id="{87284EDF-5F93-484E-82BE-3899E9AA1CBB}"/>
              </a:ext>
            </a:extLst>
          </p:cNvPr>
          <p:cNvSpPr txBox="1"/>
          <p:nvPr/>
        </p:nvSpPr>
        <p:spPr>
          <a:xfrm>
            <a:off x="4234130" y="1700808"/>
            <a:ext cx="7801572" cy="4801314"/>
          </a:xfrm>
          <a:prstGeom prst="rect">
            <a:avLst/>
          </a:prstGeom>
          <a:noFill/>
        </p:spPr>
        <p:txBody>
          <a:bodyPr wrap="square">
            <a:spAutoFit/>
          </a:bodyPr>
          <a:lstStyle/>
          <a:p>
            <a:r>
              <a:rPr lang="ru-RU" dirty="0" err="1"/>
              <a:t>Стереоцилии</a:t>
            </a:r>
            <a:r>
              <a:rPr lang="ru-RU" dirty="0"/>
              <a:t>, которые отходят от апикальной поверхности клеток, образуют пучки благодаря удивительно хитроумной конструкции (рис. 1-3). Отдельные </a:t>
            </a:r>
            <a:r>
              <a:rPr lang="ru-RU" dirty="0" err="1"/>
              <a:t>стереоцилии</a:t>
            </a:r>
            <a:r>
              <a:rPr lang="ru-RU" dirty="0"/>
              <a:t>, составляющие пучок, способны скользить друг относительно друга, когда пучок толкается в ту или иную сторону, но некоторые из них связаны так называемым «концевым звеном» — не чем иным, как тонкой нитью, соединяющей кончик. одной </a:t>
            </a:r>
            <a:r>
              <a:rPr lang="ru-RU" dirty="0" err="1"/>
              <a:t>стереоцилии</a:t>
            </a:r>
            <a:r>
              <a:rPr lang="ru-RU" dirty="0"/>
              <a:t> в сторону другой, напряжение в которой модулируется адаптационным мотором, движущимся по внутренним </a:t>
            </a:r>
            <a:r>
              <a:rPr lang="ru-RU" dirty="0" err="1"/>
              <a:t>актиновым</a:t>
            </a:r>
            <a:r>
              <a:rPr lang="ru-RU" dirty="0"/>
              <a:t> </a:t>
            </a:r>
            <a:r>
              <a:rPr lang="ru-RU" dirty="0" err="1"/>
              <a:t>филаментам</a:t>
            </a:r>
            <a:r>
              <a:rPr lang="ru-RU" dirty="0"/>
              <a:t> и привязанным к ионному каналу. Когда соседние филаменты скользят относительно друг друга, в концевом звене возникает напряжение, создающее силу в точке, где </a:t>
            </a:r>
            <a:r>
              <a:rPr lang="ru-RU" dirty="0" err="1"/>
              <a:t>филамент</a:t>
            </a:r>
            <a:r>
              <a:rPr lang="ru-RU" dirty="0"/>
              <a:t> соединяется со стороной </a:t>
            </a:r>
            <a:r>
              <a:rPr lang="ru-RU" dirty="0" err="1"/>
              <a:t>стереоцилии</a:t>
            </a:r>
            <a:r>
              <a:rPr lang="ru-RU" dirty="0"/>
              <a:t>. Эта сила действует, чтобы изменить конформацию трансмембранного белка, который действует как ионный канал, заставляя его открываться и обеспечивая временное проникновение ионов кальция. Этот поток положительных ионов инициирует электрический сигнал, который в конечном итоге достигает мозга и воспринимается как звук.</a:t>
            </a:r>
          </a:p>
        </p:txBody>
      </p:sp>
      <p:pic>
        <p:nvPicPr>
          <p:cNvPr id="7" name="Picutre 32">
            <a:extLst>
              <a:ext uri="{FF2B5EF4-FFF2-40B4-BE49-F238E27FC236}">
                <a16:creationId xmlns:a16="http://schemas.microsoft.com/office/drawing/2014/main" id="{97FA10A7-6CAA-4626-BD3C-919766C6020E}"/>
              </a:ext>
            </a:extLst>
          </p:cNvPr>
          <p:cNvPicPr/>
          <p:nvPr/>
        </p:nvPicPr>
        <p:blipFill>
          <a:blip r:embed="rId2"/>
          <a:stretch/>
        </p:blipFill>
        <p:spPr>
          <a:xfrm>
            <a:off x="263352" y="2245360"/>
            <a:ext cx="3657600" cy="3712210"/>
          </a:xfrm>
          <a:prstGeom prst="rect">
            <a:avLst/>
          </a:prstGeom>
        </p:spPr>
      </p:pic>
    </p:spTree>
    <p:extLst>
      <p:ext uri="{BB962C8B-B14F-4D97-AF65-F5344CB8AC3E}">
        <p14:creationId xmlns:p14="http://schemas.microsoft.com/office/powerpoint/2010/main" val="349297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9510EE-44B4-4F2C-A57D-C7B677DE4A22}"/>
              </a:ext>
            </a:extLst>
          </p:cNvPr>
          <p:cNvSpPr>
            <a:spLocks noGrp="1"/>
          </p:cNvSpPr>
          <p:nvPr>
            <p:ph type="title"/>
          </p:nvPr>
        </p:nvSpPr>
        <p:spPr/>
        <p:txBody>
          <a:bodyPr/>
          <a:lstStyle/>
          <a:p>
            <a:r>
              <a:rPr lang="ru-RU" dirty="0" err="1"/>
              <a:t>Механосенсорная</a:t>
            </a:r>
            <a:r>
              <a:rPr lang="ru-RU" dirty="0"/>
              <a:t> функция</a:t>
            </a:r>
          </a:p>
        </p:txBody>
      </p:sp>
      <p:sp>
        <p:nvSpPr>
          <p:cNvPr id="6" name="TextBox 5">
            <a:extLst>
              <a:ext uri="{FF2B5EF4-FFF2-40B4-BE49-F238E27FC236}">
                <a16:creationId xmlns:a16="http://schemas.microsoft.com/office/drawing/2014/main" id="{0289F955-4DFF-4E8F-8A59-E87FF39145CE}"/>
              </a:ext>
            </a:extLst>
          </p:cNvPr>
          <p:cNvSpPr txBox="1"/>
          <p:nvPr/>
        </p:nvSpPr>
        <p:spPr>
          <a:xfrm>
            <a:off x="407368" y="1502688"/>
            <a:ext cx="11377264" cy="5355312"/>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Хотя подробности передачи силы на ионный канал в случае возбуждения волосковых клеток неизвестны, широко изучался другой </a:t>
            </a:r>
            <a:r>
              <a:rPr lang="ru-RU" sz="1800" dirty="0" err="1">
                <a:solidFill>
                  <a:srgbClr val="000000"/>
                </a:solidFill>
                <a:effectLst/>
                <a:latin typeface="Microsoft Sans Serif" panose="020B0604020202020204" pitchFamily="34" charset="0"/>
                <a:ea typeface="Microsoft Sans Serif" panose="020B0604020202020204" pitchFamily="34" charset="0"/>
              </a:rPr>
              <a:t>механочувствительный</a:t>
            </a:r>
            <a:r>
              <a:rPr lang="ru-RU" sz="1800" dirty="0">
                <a:solidFill>
                  <a:srgbClr val="000000"/>
                </a:solidFill>
                <a:effectLst/>
                <a:latin typeface="Microsoft Sans Serif" panose="020B0604020202020204" pitchFamily="34" charset="0"/>
                <a:ea typeface="Microsoft Sans Serif" panose="020B0604020202020204" pitchFamily="34" charset="0"/>
              </a:rPr>
              <a:t> ионный канал, </a:t>
            </a:r>
            <a:r>
              <a:rPr lang="ru-RU" sz="1800" dirty="0" err="1">
                <a:solidFill>
                  <a:srgbClr val="000000"/>
                </a:solidFill>
                <a:effectLst/>
                <a:latin typeface="Microsoft Sans Serif" panose="020B0604020202020204" pitchFamily="34" charset="0"/>
                <a:ea typeface="Microsoft Sans Serif" panose="020B0604020202020204" pitchFamily="34" charset="0"/>
              </a:rPr>
              <a:t>механочувствительный</a:t>
            </a:r>
            <a:r>
              <a:rPr lang="ru-RU" sz="1800" dirty="0">
                <a:solidFill>
                  <a:srgbClr val="000000"/>
                </a:solidFill>
                <a:effectLst/>
                <a:latin typeface="Microsoft Sans Serif" panose="020B0604020202020204" pitchFamily="34" charset="0"/>
                <a:ea typeface="Microsoft Sans Serif" panose="020B0604020202020204" pitchFamily="34" charset="0"/>
              </a:rPr>
              <a:t> канал большой проводимости ( </a:t>
            </a:r>
            <a:r>
              <a:rPr lang="ru-RU" sz="1800" dirty="0" err="1">
                <a:solidFill>
                  <a:srgbClr val="000000"/>
                </a:solidFill>
                <a:effectLst/>
                <a:latin typeface="Microsoft Sans Serif" panose="020B0604020202020204" pitchFamily="34" charset="0"/>
                <a:ea typeface="Microsoft Sans Serif" panose="020B0604020202020204" pitchFamily="34" charset="0"/>
              </a:rPr>
              <a:t>MscL</a:t>
            </a:r>
            <a:r>
              <a:rPr lang="ru-RU" sz="1800" dirty="0">
                <a:solidFill>
                  <a:srgbClr val="000000"/>
                </a:solidFill>
                <a:effectLst/>
                <a:latin typeface="Microsoft Sans Serif" panose="020B0604020202020204" pitchFamily="34" charset="0"/>
                <a:ea typeface="Microsoft Sans Serif" panose="020B0604020202020204" pitchFamily="34" charset="0"/>
              </a:rPr>
              <a:t> ) </a:t>
            </a:r>
            <a:r>
              <a:rPr lang="en-US" sz="1800" dirty="0">
                <a:solidFill>
                  <a:srgbClr val="000000"/>
                </a:solidFill>
                <a:effectLst/>
                <a:latin typeface="Microsoft Sans Serif" panose="020B0604020202020204" pitchFamily="34" charset="0"/>
                <a:ea typeface="Microsoft Sans Serif" panose="020B0604020202020204" pitchFamily="34" charset="0"/>
              </a:rPr>
              <a:t>[5</a:t>
            </a:r>
            <a:r>
              <a:rPr lang="ru-RU" dirty="0">
                <a:solidFill>
                  <a:srgbClr val="000000"/>
                </a:solidFill>
                <a:latin typeface="Microsoft Sans Serif" panose="020B0604020202020204" pitchFamily="34" charset="0"/>
                <a:ea typeface="Microsoft Sans Serif" panose="020B0604020202020204" pitchFamily="34" charset="0"/>
              </a:rPr>
              <a:t>, 7</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ru-RU" sz="1800" dirty="0">
                <a:solidFill>
                  <a:srgbClr val="000000"/>
                </a:solidFill>
                <a:effectLst/>
                <a:latin typeface="Microsoft Sans Serif" panose="020B0604020202020204" pitchFamily="34" charset="0"/>
                <a:ea typeface="Microsoft Sans Serif" panose="020B0604020202020204" pitchFamily="34" charset="0"/>
              </a:rPr>
              <a:t>, а молекулярно-динамическое моделирование использовалось для демонстрации того, как напряжения в клеточной мембране действуют непосредственно на канал и вызывают изменение его проводимости </a:t>
            </a:r>
            <a:r>
              <a:rPr lang="en-US" sz="1800" dirty="0">
                <a:solidFill>
                  <a:srgbClr val="000000"/>
                </a:solidFill>
                <a:effectLst/>
                <a:latin typeface="Microsoft Sans Serif" panose="020B0604020202020204" pitchFamily="34" charset="0"/>
                <a:ea typeface="Microsoft Sans Serif" panose="020B0604020202020204" pitchFamily="34" charset="0"/>
              </a:rPr>
              <a:t>[8]</a:t>
            </a:r>
            <a:r>
              <a:rPr lang="ru-RU" sz="1800" dirty="0">
                <a:solidFill>
                  <a:srgbClr val="000000"/>
                </a:solidFill>
                <a:effectLst/>
                <a:latin typeface="Microsoft Sans Serif" panose="020B0604020202020204" pitchFamily="34" charset="0"/>
                <a:ea typeface="Microsoft Sans Serif" panose="020B0604020202020204" pitchFamily="34" charset="0"/>
              </a:rPr>
              <a:t>. </a:t>
            </a:r>
            <a:endParaRPr lang="en-US" sz="1800" dirty="0">
              <a:solidFill>
                <a:srgbClr val="000000"/>
              </a:solidFill>
              <a:effectLst/>
              <a:latin typeface="Microsoft Sans Serif" panose="020B0604020202020204" pitchFamily="34" charset="0"/>
              <a:ea typeface="Microsoft Sans Serif" panose="020B0604020202020204" pitchFamily="34" charset="0"/>
            </a:endParaRPr>
          </a:p>
          <a:p>
            <a:endParaRPr lang="fy-NL" sz="1800" dirty="0">
              <a:solidFill>
                <a:srgbClr val="000000"/>
              </a:solidFill>
              <a:effectLst/>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Другие механизмы только сейчас изучаются, но включают: </a:t>
            </a:r>
          </a:p>
          <a:p>
            <a:endParaRPr lang="fy-NL" sz="1800" dirty="0">
              <a:solidFill>
                <a:srgbClr val="000000"/>
              </a:solidFill>
              <a:effectLst/>
              <a:latin typeface="Microsoft Sans Serif" panose="020B0604020202020204" pitchFamily="34" charset="0"/>
              <a:ea typeface="Microsoft Sans Serif" panose="020B0604020202020204" pitchFamily="34" charset="0"/>
            </a:endParaRPr>
          </a:p>
          <a:p>
            <a:pPr marL="342900" indent="-342900">
              <a:buAutoNum type="arabicParenBoth"/>
            </a:pPr>
            <a:r>
              <a:rPr lang="fy-NL" sz="1800" dirty="0">
                <a:solidFill>
                  <a:srgbClr val="000000"/>
                </a:solidFill>
                <a:effectLst/>
                <a:latin typeface="Microsoft Sans Serif" panose="020B0604020202020204" pitchFamily="34" charset="0"/>
                <a:ea typeface="Microsoft Sans Serif" panose="020B0604020202020204" pitchFamily="34" charset="0"/>
              </a:rPr>
              <a:t>конформационные изменения внутриклеточных белков из-за передачи внешних сил внутрь клетки, что приводит к изменениям скорости реакции за счет изменения аффинности связывания; </a:t>
            </a:r>
          </a:p>
          <a:p>
            <a:pPr marL="342900" indent="-342900">
              <a:buAutoNum type="arabicParenBoth"/>
            </a:pPr>
            <a:endParaRPr lang="fy-NL" sz="1800" dirty="0">
              <a:solidFill>
                <a:srgbClr val="000000"/>
              </a:solidFill>
              <a:effectLst/>
              <a:latin typeface="Microsoft Sans Serif" panose="020B0604020202020204" pitchFamily="34" charset="0"/>
              <a:ea typeface="Microsoft Sans Serif" panose="020B0604020202020204" pitchFamily="34" charset="0"/>
            </a:endParaRPr>
          </a:p>
          <a:p>
            <a:pPr marL="342900" indent="-342900">
              <a:buAutoNum type="arabicParenBoth"/>
            </a:pPr>
            <a:r>
              <a:rPr lang="fy-NL" sz="1800" dirty="0">
                <a:solidFill>
                  <a:srgbClr val="000000"/>
                </a:solidFill>
                <a:effectLst/>
                <a:latin typeface="Microsoft Sans Serif" panose="020B0604020202020204" pitchFamily="34" charset="0"/>
                <a:ea typeface="Microsoft Sans Serif" panose="020B0604020202020204" pitchFamily="34" charset="0"/>
              </a:rPr>
              <a:t>изменение вязкости клеточной мембраны, изменение скорости диффузии трансмембранных белков и, следовательно, скорости их реакции; </a:t>
            </a:r>
          </a:p>
          <a:p>
            <a:pPr marL="342900" indent="-342900">
              <a:buAutoNum type="arabicParenBoth"/>
            </a:pPr>
            <a:endParaRPr lang="fy-NL" sz="1800" dirty="0">
              <a:solidFill>
                <a:srgbClr val="000000"/>
              </a:solidFill>
              <a:effectLst/>
              <a:latin typeface="Microsoft Sans Serif" panose="020B0604020202020204" pitchFamily="34" charset="0"/>
              <a:ea typeface="Microsoft Sans Serif" panose="020B0604020202020204" pitchFamily="34" charset="0"/>
            </a:endParaRPr>
          </a:p>
          <a:p>
            <a:pPr marL="342900" indent="-342900">
              <a:buAutoNum type="arabicParenBoth"/>
            </a:pPr>
            <a:r>
              <a:rPr lang="fy-NL" sz="1800" dirty="0">
                <a:solidFill>
                  <a:srgbClr val="000000"/>
                </a:solidFill>
                <a:effectLst/>
                <a:latin typeface="Microsoft Sans Serif" panose="020B0604020202020204" pitchFamily="34" charset="0"/>
                <a:ea typeface="Microsoft Sans Serif" panose="020B0604020202020204" pitchFamily="34" charset="0"/>
              </a:rPr>
              <a:t>прямая передача силы на ядро и на содержащийся внутри хроматин, влияющая на экспрессию специфических генов. </a:t>
            </a:r>
          </a:p>
          <a:p>
            <a:pPr marL="342900" indent="-342900">
              <a:buAutoNum type="arabicParenBoth"/>
            </a:pPr>
            <a:endParaRPr lang="fy-NL"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Эти другие механизмы менее изучены, чем механочувствительные каналы, и вполне вероятно, что существуют и другие механизмы, которые еще не идентифицированы [13-18]</a:t>
            </a:r>
            <a:endParaRPr lang="ru-RU" dirty="0"/>
          </a:p>
        </p:txBody>
      </p:sp>
    </p:spTree>
    <p:extLst>
      <p:ext uri="{BB962C8B-B14F-4D97-AF65-F5344CB8AC3E}">
        <p14:creationId xmlns:p14="http://schemas.microsoft.com/office/powerpoint/2010/main" val="210839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FB22DE-BABF-487B-AB8E-7A0BB7BE99D7}"/>
              </a:ext>
            </a:extLst>
          </p:cNvPr>
          <p:cNvSpPr>
            <a:spLocks noGrp="1"/>
          </p:cNvSpPr>
          <p:nvPr>
            <p:ph type="title"/>
          </p:nvPr>
        </p:nvSpPr>
        <p:spPr/>
        <p:txBody>
          <a:bodyPr/>
          <a:lstStyle/>
          <a:p>
            <a:r>
              <a:rPr lang="ru-RU" dirty="0"/>
              <a:t>Последствия применения силы к клеткам</a:t>
            </a:r>
          </a:p>
        </p:txBody>
      </p:sp>
      <p:sp>
        <p:nvSpPr>
          <p:cNvPr id="6" name="TextBox 5">
            <a:extLst>
              <a:ext uri="{FF2B5EF4-FFF2-40B4-BE49-F238E27FC236}">
                <a16:creationId xmlns:a16="http://schemas.microsoft.com/office/drawing/2014/main" id="{BE920646-16A1-4B98-8DDA-31571ABB017A}"/>
              </a:ext>
            </a:extLst>
          </p:cNvPr>
          <p:cNvSpPr txBox="1"/>
          <p:nvPr/>
        </p:nvSpPr>
        <p:spPr>
          <a:xfrm>
            <a:off x="479376" y="1459629"/>
            <a:ext cx="11449272" cy="1477328"/>
          </a:xfrm>
          <a:prstGeom prst="rect">
            <a:avLst/>
          </a:prstGeom>
          <a:noFill/>
        </p:spPr>
        <p:txBody>
          <a:bodyPr wrap="square">
            <a:spAutoFit/>
          </a:bodyPr>
          <a:lstStyle/>
          <a:p>
            <a:r>
              <a:rPr lang="ru-RU" dirty="0"/>
              <a:t>Хотя детальные механизмы остаются плохо определенными, последствия применения силы к клеткам хорошо документированы</a:t>
            </a:r>
            <a:r>
              <a:rPr lang="en-US" dirty="0"/>
              <a:t> [9-12] </a:t>
            </a:r>
            <a:r>
              <a:rPr lang="fy-NL" sz="1800" dirty="0">
                <a:solidFill>
                  <a:srgbClr val="000000"/>
                </a:solidFill>
                <a:effectLst/>
                <a:ea typeface="Microsoft Sans Serif" panose="020B0604020202020204" pitchFamily="34" charset="0"/>
              </a:rPr>
              <a:t>Различные формы приложения силы, передаваемые либо через белки адгезии клеточной мембраны (такие как гетеродимерное семейство интегринов), либо под действием напряжения сдвига жидкости, передаваемого либо непосредственно на клеточную мембрану, либо через поверхностный гликокаликс, покрывающий поверхность эндотелия, вызывают биологическая реакция</a:t>
            </a:r>
            <a:endParaRPr lang="ru-RU" dirty="0"/>
          </a:p>
        </p:txBody>
      </p:sp>
      <p:pic>
        <p:nvPicPr>
          <p:cNvPr id="7" name="Picutre 33">
            <a:extLst>
              <a:ext uri="{FF2B5EF4-FFF2-40B4-BE49-F238E27FC236}">
                <a16:creationId xmlns:a16="http://schemas.microsoft.com/office/drawing/2014/main" id="{58063E6E-BD80-4E53-9DE9-84D36B012D69}"/>
              </a:ext>
            </a:extLst>
          </p:cNvPr>
          <p:cNvPicPr/>
          <p:nvPr/>
        </p:nvPicPr>
        <p:blipFill>
          <a:blip r:embed="rId2"/>
          <a:stretch/>
        </p:blipFill>
        <p:spPr>
          <a:xfrm>
            <a:off x="551384" y="3194978"/>
            <a:ext cx="8640960" cy="3617812"/>
          </a:xfrm>
          <a:prstGeom prst="rect">
            <a:avLst/>
          </a:prstGeom>
        </p:spPr>
      </p:pic>
      <p:sp>
        <p:nvSpPr>
          <p:cNvPr id="8" name="TextBox 7">
            <a:extLst>
              <a:ext uri="{FF2B5EF4-FFF2-40B4-BE49-F238E27FC236}">
                <a16:creationId xmlns:a16="http://schemas.microsoft.com/office/drawing/2014/main" id="{360167F6-5D29-4F5E-ADCF-80B2A1929F93}"/>
              </a:ext>
            </a:extLst>
          </p:cNvPr>
          <p:cNvSpPr txBox="1"/>
          <p:nvPr/>
        </p:nvSpPr>
        <p:spPr>
          <a:xfrm>
            <a:off x="1631504" y="3627026"/>
            <a:ext cx="1728192" cy="646331"/>
          </a:xfrm>
          <a:prstGeom prst="rect">
            <a:avLst/>
          </a:prstGeom>
          <a:solidFill>
            <a:schemeClr val="bg1"/>
          </a:solidFill>
          <a:ln>
            <a:solidFill>
              <a:schemeClr val="bg1"/>
            </a:solidFill>
          </a:ln>
        </p:spPr>
        <p:txBody>
          <a:bodyPr wrap="square" rtlCol="0">
            <a:spAutoFit/>
          </a:bodyPr>
          <a:lstStyle/>
          <a:p>
            <a:pPr algn="ctr"/>
            <a:r>
              <a:rPr lang="ru-RU" sz="1200" dirty="0"/>
              <a:t>Силы, создаваемые напряжением сдвига жидкости</a:t>
            </a:r>
          </a:p>
        </p:txBody>
      </p:sp>
      <p:sp>
        <p:nvSpPr>
          <p:cNvPr id="9" name="TextBox 8">
            <a:extLst>
              <a:ext uri="{FF2B5EF4-FFF2-40B4-BE49-F238E27FC236}">
                <a16:creationId xmlns:a16="http://schemas.microsoft.com/office/drawing/2014/main" id="{027754C5-9E8D-4954-91BF-34D3415C8F25}"/>
              </a:ext>
            </a:extLst>
          </p:cNvPr>
          <p:cNvSpPr txBox="1"/>
          <p:nvPr/>
        </p:nvSpPr>
        <p:spPr>
          <a:xfrm>
            <a:off x="575038" y="4260682"/>
            <a:ext cx="1728192" cy="276999"/>
          </a:xfrm>
          <a:prstGeom prst="rect">
            <a:avLst/>
          </a:prstGeom>
          <a:solidFill>
            <a:schemeClr val="bg1"/>
          </a:solidFill>
          <a:ln>
            <a:solidFill>
              <a:schemeClr val="bg1"/>
            </a:solidFill>
          </a:ln>
        </p:spPr>
        <p:txBody>
          <a:bodyPr wrap="square" rtlCol="0">
            <a:spAutoFit/>
          </a:bodyPr>
          <a:lstStyle/>
          <a:p>
            <a:pPr algn="ctr"/>
            <a:r>
              <a:rPr lang="ru-RU" sz="1200" dirty="0"/>
              <a:t>Гликокаликс</a:t>
            </a:r>
          </a:p>
        </p:txBody>
      </p:sp>
      <p:sp>
        <p:nvSpPr>
          <p:cNvPr id="10" name="TextBox 9">
            <a:extLst>
              <a:ext uri="{FF2B5EF4-FFF2-40B4-BE49-F238E27FC236}">
                <a16:creationId xmlns:a16="http://schemas.microsoft.com/office/drawing/2014/main" id="{AC225498-1CFD-4D7E-B3F5-F505CB6F0D98}"/>
              </a:ext>
            </a:extLst>
          </p:cNvPr>
          <p:cNvSpPr txBox="1"/>
          <p:nvPr/>
        </p:nvSpPr>
        <p:spPr>
          <a:xfrm>
            <a:off x="4223792" y="3668450"/>
            <a:ext cx="2880320" cy="276999"/>
          </a:xfrm>
          <a:prstGeom prst="rect">
            <a:avLst/>
          </a:prstGeom>
          <a:solidFill>
            <a:schemeClr val="bg1"/>
          </a:solidFill>
          <a:ln>
            <a:solidFill>
              <a:schemeClr val="bg1"/>
            </a:solidFill>
          </a:ln>
        </p:spPr>
        <p:txBody>
          <a:bodyPr wrap="square" rtlCol="0">
            <a:spAutoFit/>
          </a:bodyPr>
          <a:lstStyle/>
          <a:p>
            <a:r>
              <a:rPr lang="ru-RU" sz="1200" dirty="0"/>
              <a:t>Рецепторные комплексы</a:t>
            </a:r>
          </a:p>
        </p:txBody>
      </p:sp>
      <p:sp>
        <p:nvSpPr>
          <p:cNvPr id="11" name="TextBox 10">
            <a:extLst>
              <a:ext uri="{FF2B5EF4-FFF2-40B4-BE49-F238E27FC236}">
                <a16:creationId xmlns:a16="http://schemas.microsoft.com/office/drawing/2014/main" id="{967976FA-24C6-4031-82FE-A29B640DD361}"/>
              </a:ext>
            </a:extLst>
          </p:cNvPr>
          <p:cNvSpPr txBox="1"/>
          <p:nvPr/>
        </p:nvSpPr>
        <p:spPr>
          <a:xfrm>
            <a:off x="4583832" y="3945449"/>
            <a:ext cx="3744416" cy="276999"/>
          </a:xfrm>
          <a:prstGeom prst="rect">
            <a:avLst/>
          </a:prstGeom>
          <a:solidFill>
            <a:schemeClr val="bg1"/>
          </a:solidFill>
          <a:ln>
            <a:solidFill>
              <a:schemeClr val="bg1"/>
            </a:solidFill>
          </a:ln>
        </p:spPr>
        <p:txBody>
          <a:bodyPr wrap="square" rtlCol="0">
            <a:spAutoFit/>
          </a:bodyPr>
          <a:lstStyle/>
          <a:p>
            <a:r>
              <a:rPr lang="ru-RU" sz="1200" dirty="0"/>
              <a:t>Силы, передаваемые через цитоскелет</a:t>
            </a:r>
          </a:p>
        </p:txBody>
      </p:sp>
      <p:sp>
        <p:nvSpPr>
          <p:cNvPr id="12" name="TextBox 11">
            <a:extLst>
              <a:ext uri="{FF2B5EF4-FFF2-40B4-BE49-F238E27FC236}">
                <a16:creationId xmlns:a16="http://schemas.microsoft.com/office/drawing/2014/main" id="{9B4B589C-A961-45E3-AE35-328A04B1A8A3}"/>
              </a:ext>
            </a:extLst>
          </p:cNvPr>
          <p:cNvSpPr txBox="1"/>
          <p:nvPr/>
        </p:nvSpPr>
        <p:spPr>
          <a:xfrm>
            <a:off x="5015880" y="4207434"/>
            <a:ext cx="3744416" cy="276999"/>
          </a:xfrm>
          <a:prstGeom prst="rect">
            <a:avLst/>
          </a:prstGeom>
          <a:solidFill>
            <a:schemeClr val="bg1"/>
          </a:solidFill>
          <a:ln>
            <a:solidFill>
              <a:schemeClr val="bg1"/>
            </a:solidFill>
          </a:ln>
        </p:spPr>
        <p:txBody>
          <a:bodyPr wrap="square" rtlCol="0">
            <a:spAutoFit/>
          </a:bodyPr>
          <a:lstStyle/>
          <a:p>
            <a:r>
              <a:rPr lang="ru-RU" sz="1200" dirty="0"/>
              <a:t>Силы на ядре</a:t>
            </a:r>
          </a:p>
        </p:txBody>
      </p:sp>
      <p:sp>
        <p:nvSpPr>
          <p:cNvPr id="13" name="TextBox 12">
            <a:extLst>
              <a:ext uri="{FF2B5EF4-FFF2-40B4-BE49-F238E27FC236}">
                <a16:creationId xmlns:a16="http://schemas.microsoft.com/office/drawing/2014/main" id="{1DE66801-E7CA-40F8-A1DC-0A98C43A1035}"/>
              </a:ext>
            </a:extLst>
          </p:cNvPr>
          <p:cNvSpPr txBox="1"/>
          <p:nvPr/>
        </p:nvSpPr>
        <p:spPr>
          <a:xfrm>
            <a:off x="6888088" y="4424636"/>
            <a:ext cx="2304256" cy="276999"/>
          </a:xfrm>
          <a:prstGeom prst="rect">
            <a:avLst/>
          </a:prstGeom>
          <a:solidFill>
            <a:schemeClr val="bg1"/>
          </a:solidFill>
          <a:ln>
            <a:solidFill>
              <a:schemeClr val="bg1"/>
            </a:solidFill>
          </a:ln>
        </p:spPr>
        <p:txBody>
          <a:bodyPr wrap="square" rtlCol="0">
            <a:spAutoFit/>
          </a:bodyPr>
          <a:lstStyle/>
          <a:p>
            <a:r>
              <a:rPr lang="ru-RU" sz="1200" dirty="0"/>
              <a:t>Нити действия</a:t>
            </a:r>
          </a:p>
        </p:txBody>
      </p:sp>
      <p:sp>
        <p:nvSpPr>
          <p:cNvPr id="14" name="TextBox 13">
            <a:extLst>
              <a:ext uri="{FF2B5EF4-FFF2-40B4-BE49-F238E27FC236}">
                <a16:creationId xmlns:a16="http://schemas.microsoft.com/office/drawing/2014/main" id="{D4ACFB1E-B75C-41EF-8203-5B7E9678B9BC}"/>
              </a:ext>
            </a:extLst>
          </p:cNvPr>
          <p:cNvSpPr txBox="1"/>
          <p:nvPr/>
        </p:nvSpPr>
        <p:spPr>
          <a:xfrm>
            <a:off x="4511824" y="6075298"/>
            <a:ext cx="1512168" cy="276999"/>
          </a:xfrm>
          <a:prstGeom prst="rect">
            <a:avLst/>
          </a:prstGeom>
          <a:solidFill>
            <a:schemeClr val="bg1"/>
          </a:solidFill>
          <a:ln>
            <a:solidFill>
              <a:schemeClr val="bg1"/>
            </a:solidFill>
          </a:ln>
        </p:spPr>
        <p:txBody>
          <a:bodyPr wrap="square" rtlCol="0">
            <a:spAutoFit/>
          </a:bodyPr>
          <a:lstStyle/>
          <a:p>
            <a:r>
              <a:rPr lang="ru-RU" sz="1200" dirty="0"/>
              <a:t>Адгезия матрицы</a:t>
            </a:r>
          </a:p>
        </p:txBody>
      </p:sp>
      <p:sp>
        <p:nvSpPr>
          <p:cNvPr id="15" name="TextBox 14">
            <a:extLst>
              <a:ext uri="{FF2B5EF4-FFF2-40B4-BE49-F238E27FC236}">
                <a16:creationId xmlns:a16="http://schemas.microsoft.com/office/drawing/2014/main" id="{668B5C80-F925-42CF-8A4F-E557ABEAB99A}"/>
              </a:ext>
            </a:extLst>
          </p:cNvPr>
          <p:cNvSpPr txBox="1"/>
          <p:nvPr/>
        </p:nvSpPr>
        <p:spPr>
          <a:xfrm>
            <a:off x="3215680" y="6351711"/>
            <a:ext cx="3096344" cy="461665"/>
          </a:xfrm>
          <a:prstGeom prst="rect">
            <a:avLst/>
          </a:prstGeom>
          <a:solidFill>
            <a:schemeClr val="bg1"/>
          </a:solidFill>
          <a:ln>
            <a:solidFill>
              <a:schemeClr val="bg1"/>
            </a:solidFill>
          </a:ln>
        </p:spPr>
        <p:txBody>
          <a:bodyPr wrap="square" rtlCol="0">
            <a:spAutoFit/>
          </a:bodyPr>
          <a:lstStyle/>
          <a:p>
            <a:r>
              <a:rPr lang="ru-RU" sz="1200" dirty="0"/>
              <a:t>Силы, действующие на окружающую матрицу</a:t>
            </a:r>
          </a:p>
        </p:txBody>
      </p:sp>
      <p:sp>
        <p:nvSpPr>
          <p:cNvPr id="16" name="TextBox 15">
            <a:extLst>
              <a:ext uri="{FF2B5EF4-FFF2-40B4-BE49-F238E27FC236}">
                <a16:creationId xmlns:a16="http://schemas.microsoft.com/office/drawing/2014/main" id="{38FEF6D4-F0BD-4050-BD37-5BC717C20437}"/>
              </a:ext>
            </a:extLst>
          </p:cNvPr>
          <p:cNvSpPr txBox="1"/>
          <p:nvPr/>
        </p:nvSpPr>
        <p:spPr>
          <a:xfrm>
            <a:off x="2307390" y="6154463"/>
            <a:ext cx="908290" cy="646331"/>
          </a:xfrm>
          <a:prstGeom prst="rect">
            <a:avLst/>
          </a:prstGeom>
          <a:solidFill>
            <a:schemeClr val="bg1"/>
          </a:solidFill>
          <a:ln>
            <a:solidFill>
              <a:schemeClr val="bg1"/>
            </a:solidFill>
          </a:ln>
        </p:spPr>
        <p:txBody>
          <a:bodyPr wrap="square" rtlCol="0">
            <a:spAutoFit/>
          </a:bodyPr>
          <a:lstStyle/>
          <a:p>
            <a:pPr algn="ctr"/>
            <a:r>
              <a:rPr lang="ru-RU" sz="1200" dirty="0"/>
              <a:t>межклеточная адгезия</a:t>
            </a:r>
          </a:p>
        </p:txBody>
      </p:sp>
      <p:sp>
        <p:nvSpPr>
          <p:cNvPr id="17" name="TextBox 16">
            <a:extLst>
              <a:ext uri="{FF2B5EF4-FFF2-40B4-BE49-F238E27FC236}">
                <a16:creationId xmlns:a16="http://schemas.microsoft.com/office/drawing/2014/main" id="{C0747C28-02C5-4029-8A68-935E0ECFE139}"/>
              </a:ext>
            </a:extLst>
          </p:cNvPr>
          <p:cNvSpPr txBox="1"/>
          <p:nvPr/>
        </p:nvSpPr>
        <p:spPr>
          <a:xfrm>
            <a:off x="560111" y="6015377"/>
            <a:ext cx="1647457" cy="461665"/>
          </a:xfrm>
          <a:prstGeom prst="rect">
            <a:avLst/>
          </a:prstGeom>
          <a:solidFill>
            <a:schemeClr val="bg1"/>
          </a:solidFill>
          <a:ln>
            <a:solidFill>
              <a:schemeClr val="bg1"/>
            </a:solidFill>
          </a:ln>
        </p:spPr>
        <p:txBody>
          <a:bodyPr wrap="square" rtlCol="0">
            <a:spAutoFit/>
          </a:bodyPr>
          <a:lstStyle/>
          <a:p>
            <a:r>
              <a:rPr lang="ru-RU" sz="1200" dirty="0"/>
              <a:t>Силы, действующие на соседние клетки</a:t>
            </a:r>
          </a:p>
        </p:txBody>
      </p:sp>
      <p:sp>
        <p:nvSpPr>
          <p:cNvPr id="21" name="TextBox 20">
            <a:extLst>
              <a:ext uri="{FF2B5EF4-FFF2-40B4-BE49-F238E27FC236}">
                <a16:creationId xmlns:a16="http://schemas.microsoft.com/office/drawing/2014/main" id="{060CDC73-0C06-4B07-AC7F-66B33270111F}"/>
              </a:ext>
            </a:extLst>
          </p:cNvPr>
          <p:cNvSpPr txBox="1"/>
          <p:nvPr/>
        </p:nvSpPr>
        <p:spPr>
          <a:xfrm>
            <a:off x="9192343" y="3306334"/>
            <a:ext cx="3070955" cy="3539430"/>
          </a:xfrm>
          <a:prstGeom prst="rect">
            <a:avLst/>
          </a:prstGeom>
          <a:noFill/>
        </p:spPr>
        <p:txBody>
          <a:bodyPr wrap="square">
            <a:spAutoFit/>
          </a:bodyPr>
          <a:lstStyle/>
          <a:p>
            <a:r>
              <a:rPr lang="ru-RU" sz="1600" dirty="0"/>
              <a:t>Силы, испытываемые эндотелиальной выстилкой кровеносного сосуда, и различные пути передачи силы через рецепторные комплексы, </a:t>
            </a:r>
            <a:r>
              <a:rPr lang="ru-RU" sz="1600" dirty="0" err="1"/>
              <a:t>гликокаликс</a:t>
            </a:r>
            <a:r>
              <a:rPr lang="ru-RU" sz="1600" dirty="0"/>
              <a:t> и цитоскелет, достигающие даже ядра, межклеточных адгезий и клеточно-матриксных адгезий. Любое из этих мест является потенциальным участком, в котором механическая сила может быть преобразована в биохимический сигнал.</a:t>
            </a:r>
          </a:p>
        </p:txBody>
      </p:sp>
    </p:spTree>
    <p:extLst>
      <p:ext uri="{BB962C8B-B14F-4D97-AF65-F5344CB8AC3E}">
        <p14:creationId xmlns:p14="http://schemas.microsoft.com/office/powerpoint/2010/main" val="359449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r>
              <a:rPr lang="ru-RU" dirty="0"/>
              <a:t>МЕХАНИКА ЦИТОСКЕЛЕТА</a:t>
            </a:r>
          </a:p>
        </p:txBody>
      </p:sp>
      <p:sp>
        <p:nvSpPr>
          <p:cNvPr id="3" name="Текст 2"/>
          <p:cNvSpPr>
            <a:spLocks noGrp="1"/>
          </p:cNvSpPr>
          <p:nvPr>
            <p:ph type="body" idx="1"/>
          </p:nvPr>
        </p:nvSpPr>
        <p:spPr/>
        <p:txBody>
          <a:bodyPr rtlCol="0"/>
          <a:lstStyle/>
          <a:p>
            <a:pPr rtl="0"/>
            <a:r>
              <a:rPr lang="ru-RU" dirty="0"/>
              <a:t>Введение</a:t>
            </a:r>
          </a:p>
        </p:txBody>
      </p:sp>
      <p:pic>
        <p:nvPicPr>
          <p:cNvPr id="5" name="Shape 1">
            <a:extLst>
              <a:ext uri="{FF2B5EF4-FFF2-40B4-BE49-F238E27FC236}">
                <a16:creationId xmlns:a16="http://schemas.microsoft.com/office/drawing/2014/main" id="{BFD4F6B7-A2B8-40AA-BEA3-5E8A58AC70B5}"/>
              </a:ext>
            </a:extLst>
          </p:cNvPr>
          <p:cNvPicPr/>
          <p:nvPr/>
        </p:nvPicPr>
        <p:blipFill>
          <a:blip r:embed="rId3"/>
          <a:stretch/>
        </p:blipFill>
        <p:spPr>
          <a:xfrm>
            <a:off x="7104112" y="1614599"/>
            <a:ext cx="4392488" cy="3891026"/>
          </a:xfrm>
          <a:prstGeom prst="rect">
            <a:avLst/>
          </a:prstGeom>
        </p:spPr>
      </p:pic>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A94A91-151E-4E2B-B106-398D648DD3A0}"/>
              </a:ext>
            </a:extLst>
          </p:cNvPr>
          <p:cNvSpPr>
            <a:spLocks noGrp="1"/>
          </p:cNvSpPr>
          <p:nvPr>
            <p:ph type="title"/>
          </p:nvPr>
        </p:nvSpPr>
        <p:spPr/>
        <p:txBody>
          <a:bodyPr/>
          <a:lstStyle/>
          <a:p>
            <a:r>
              <a:rPr lang="ru-RU" dirty="0"/>
              <a:t>Реакции клетки на силу</a:t>
            </a:r>
          </a:p>
        </p:txBody>
      </p:sp>
      <p:sp>
        <p:nvSpPr>
          <p:cNvPr id="4" name="TextBox 3">
            <a:extLst>
              <a:ext uri="{FF2B5EF4-FFF2-40B4-BE49-F238E27FC236}">
                <a16:creationId xmlns:a16="http://schemas.microsoft.com/office/drawing/2014/main" id="{0EE4AA9F-39C6-401D-8C60-EDEB27DFA373}"/>
              </a:ext>
            </a:extLst>
          </p:cNvPr>
          <p:cNvSpPr txBox="1"/>
          <p:nvPr/>
        </p:nvSpPr>
        <p:spPr>
          <a:xfrm>
            <a:off x="6600056" y="1772816"/>
            <a:ext cx="5205108" cy="3693319"/>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Известные реакции на силу можно наблюдать в течение нескольких секунд, как в случае активации канала, но они могут продолжаться в течение нескольких часов после инициирующего события, например: изменения в экспрессии генов, </a:t>
            </a:r>
          </a:p>
          <a:p>
            <a:r>
              <a:rPr lang="fy-NL" sz="1800" dirty="0">
                <a:solidFill>
                  <a:srgbClr val="000000"/>
                </a:solidFill>
                <a:effectLst/>
                <a:ea typeface="Microsoft Sans Serif" panose="020B0604020202020204" pitchFamily="34" charset="0"/>
              </a:rPr>
              <a:t>изменения в синтезе белка </a:t>
            </a:r>
          </a:p>
          <a:p>
            <a:r>
              <a:rPr lang="fy-NL" sz="1800" dirty="0">
                <a:solidFill>
                  <a:srgbClr val="000000"/>
                </a:solidFill>
                <a:effectLst/>
                <a:ea typeface="Microsoft Sans Serif" panose="020B0604020202020204" pitchFamily="34" charset="0"/>
              </a:rPr>
              <a:t>морфологические изменения. </a:t>
            </a:r>
          </a:p>
          <a:p>
            <a:endParaRPr lang="fy-NL" dirty="0">
              <a:solidFill>
                <a:srgbClr val="000000"/>
              </a:solidFill>
              <a:ea typeface="Microsoft Sans Serif" panose="020B0604020202020204" pitchFamily="34" charset="0"/>
            </a:endParaRPr>
          </a:p>
          <a:p>
            <a:r>
              <a:rPr lang="fy-NL" sz="1800" dirty="0">
                <a:solidFill>
                  <a:srgbClr val="000000"/>
                </a:solidFill>
                <a:effectLst/>
                <a:ea typeface="Microsoft Sans Serif" panose="020B0604020202020204" pitchFamily="34" charset="0"/>
              </a:rPr>
              <a:t>Различные сигнальные пути, которые опосредуют эти клеточные ответы, были идентифицированы и подробно рассмотрены </a:t>
            </a:r>
            <a:r>
              <a:rPr lang="ru-RU" sz="1800" dirty="0">
                <a:solidFill>
                  <a:srgbClr val="000000"/>
                </a:solidFill>
                <a:effectLst/>
                <a:ea typeface="Microsoft Sans Serif" panose="020B0604020202020204" pitchFamily="34" charset="0"/>
              </a:rPr>
              <a:t>в </a:t>
            </a:r>
            <a:r>
              <a:rPr lang="en-US" sz="1800" dirty="0">
                <a:solidFill>
                  <a:srgbClr val="000000"/>
                </a:solidFill>
                <a:effectLst/>
                <a:ea typeface="Microsoft Sans Serif" panose="020B0604020202020204" pitchFamily="34" charset="0"/>
              </a:rPr>
              <a:t>[5, 15, 19, 20]</a:t>
            </a:r>
            <a:endParaRPr lang="ru-RU" dirty="0"/>
          </a:p>
        </p:txBody>
      </p:sp>
      <p:pic>
        <p:nvPicPr>
          <p:cNvPr id="5" name="Мультимедиа в Интернете 4" title="Video 5: Cell dividing along the axis of force application">
            <a:hlinkClick r:id="" action="ppaction://media"/>
            <a:extLst>
              <a:ext uri="{FF2B5EF4-FFF2-40B4-BE49-F238E27FC236}">
                <a16:creationId xmlns:a16="http://schemas.microsoft.com/office/drawing/2014/main" id="{D6F3F579-91F4-4A60-9647-29817F8E1FD4}"/>
              </a:ext>
            </a:extLst>
          </p:cNvPr>
          <p:cNvPicPr>
            <a:picLocks noRot="1" noChangeAspect="1"/>
          </p:cNvPicPr>
          <p:nvPr>
            <a:videoFile r:link="rId1"/>
          </p:nvPr>
        </p:nvPicPr>
        <p:blipFill>
          <a:blip r:embed="rId3"/>
          <a:stretch>
            <a:fillRect/>
          </a:stretch>
        </p:blipFill>
        <p:spPr>
          <a:xfrm>
            <a:off x="119336" y="1714475"/>
            <a:ext cx="6318481" cy="4738861"/>
          </a:xfrm>
          <a:prstGeom prst="rect">
            <a:avLst/>
          </a:prstGeom>
        </p:spPr>
      </p:pic>
      <p:sp>
        <p:nvSpPr>
          <p:cNvPr id="7" name="TextBox 6">
            <a:extLst>
              <a:ext uri="{FF2B5EF4-FFF2-40B4-BE49-F238E27FC236}">
                <a16:creationId xmlns:a16="http://schemas.microsoft.com/office/drawing/2014/main" id="{D874F303-3244-45C0-BD5E-7C0F40E74D55}"/>
              </a:ext>
            </a:extLst>
          </p:cNvPr>
          <p:cNvSpPr txBox="1"/>
          <p:nvPr/>
        </p:nvSpPr>
        <p:spPr>
          <a:xfrm>
            <a:off x="119335" y="6488668"/>
            <a:ext cx="6318481" cy="369332"/>
          </a:xfrm>
          <a:prstGeom prst="rect">
            <a:avLst/>
          </a:prstGeom>
          <a:noFill/>
        </p:spPr>
        <p:txBody>
          <a:bodyPr wrap="square">
            <a:spAutoFit/>
          </a:bodyPr>
          <a:lstStyle/>
          <a:p>
            <a:pPr algn="ctr"/>
            <a:r>
              <a:rPr lang="ru-RU" dirty="0"/>
              <a:t>Деление клетки по оси приложения силы</a:t>
            </a:r>
          </a:p>
        </p:txBody>
      </p:sp>
    </p:spTree>
    <p:extLst>
      <p:ext uri="{BB962C8B-B14F-4D97-AF65-F5344CB8AC3E}">
        <p14:creationId xmlns:p14="http://schemas.microsoft.com/office/powerpoint/2010/main" val="249767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5198ED-794B-4829-91EF-4A38D3B74A9D}"/>
              </a:ext>
            </a:extLst>
          </p:cNvPr>
          <p:cNvSpPr>
            <a:spLocks noGrp="1"/>
          </p:cNvSpPr>
          <p:nvPr>
            <p:ph type="title"/>
          </p:nvPr>
        </p:nvSpPr>
        <p:spPr/>
        <p:txBody>
          <a:bodyPr/>
          <a:lstStyle/>
          <a:p>
            <a:r>
              <a:rPr lang="ru-RU" dirty="0"/>
              <a:t>Стрессовые реакции и роль механических сил в заболевании</a:t>
            </a:r>
          </a:p>
        </p:txBody>
      </p:sp>
      <p:pic>
        <p:nvPicPr>
          <p:cNvPr id="4" name="Рисунок 3">
            <a:extLst>
              <a:ext uri="{FF2B5EF4-FFF2-40B4-BE49-F238E27FC236}">
                <a16:creationId xmlns:a16="http://schemas.microsoft.com/office/drawing/2014/main" id="{8D09444D-6B7C-49F7-9171-C447A7C0821B}"/>
              </a:ext>
            </a:extLst>
          </p:cNvPr>
          <p:cNvPicPr>
            <a:picLocks noChangeAspect="1"/>
          </p:cNvPicPr>
          <p:nvPr/>
        </p:nvPicPr>
        <p:blipFill>
          <a:blip r:embed="rId2"/>
          <a:stretch>
            <a:fillRect/>
          </a:stretch>
        </p:blipFill>
        <p:spPr>
          <a:xfrm>
            <a:off x="2567608" y="2247944"/>
            <a:ext cx="7056784" cy="2943766"/>
          </a:xfrm>
          <a:prstGeom prst="rect">
            <a:avLst/>
          </a:prstGeom>
        </p:spPr>
      </p:pic>
      <p:sp>
        <p:nvSpPr>
          <p:cNvPr id="8" name="TextBox 7">
            <a:extLst>
              <a:ext uri="{FF2B5EF4-FFF2-40B4-BE49-F238E27FC236}">
                <a16:creationId xmlns:a16="http://schemas.microsoft.com/office/drawing/2014/main" id="{9F8C3F2A-EB40-413D-A55B-D787D9738CB0}"/>
              </a:ext>
            </a:extLst>
          </p:cNvPr>
          <p:cNvSpPr txBox="1"/>
          <p:nvPr/>
        </p:nvSpPr>
        <p:spPr>
          <a:xfrm>
            <a:off x="134034" y="5157192"/>
            <a:ext cx="11953328" cy="1754326"/>
          </a:xfrm>
          <a:prstGeom prst="rect">
            <a:avLst/>
          </a:prstGeom>
          <a:noFill/>
        </p:spPr>
        <p:txBody>
          <a:bodyPr wrap="square">
            <a:spAutoFit/>
          </a:bodyPr>
          <a:lstStyle/>
          <a:p>
            <a:r>
              <a:rPr lang="ru-RU" dirty="0"/>
              <a:t>Например, известно, что кости реагируют на такие изменения уровня внутреннего напряжения, которые происходят после перелома или при длительном воздействии </a:t>
            </a:r>
            <a:r>
              <a:rPr lang="ru-RU" dirty="0" err="1"/>
              <a:t>микрогравитации</a:t>
            </a:r>
            <a:r>
              <a:rPr lang="ru-RU" dirty="0"/>
              <a:t>. </a:t>
            </a:r>
          </a:p>
          <a:p>
            <a:endParaRPr lang="ru-RU" dirty="0"/>
          </a:p>
          <a:p>
            <a:r>
              <a:rPr lang="ru-RU" dirty="0"/>
              <a:t>Многие клетки показали, что они могут как ощущать механический раздражитель, так и реагировать на него. Хотя многие из этих реакций, по-видимому, предназначены для того, чтобы помочь клетке противостоять большим деформациям и возможным структурным изменениям.</a:t>
            </a:r>
          </a:p>
        </p:txBody>
      </p:sp>
      <p:sp>
        <p:nvSpPr>
          <p:cNvPr id="12" name="TextBox 11">
            <a:extLst>
              <a:ext uri="{FF2B5EF4-FFF2-40B4-BE49-F238E27FC236}">
                <a16:creationId xmlns:a16="http://schemas.microsoft.com/office/drawing/2014/main" id="{9860AA82-9279-4F55-8821-41B3AE6977C4}"/>
              </a:ext>
            </a:extLst>
          </p:cNvPr>
          <p:cNvSpPr txBox="1"/>
          <p:nvPr/>
        </p:nvSpPr>
        <p:spPr>
          <a:xfrm>
            <a:off x="134034" y="1522879"/>
            <a:ext cx="11953328" cy="646331"/>
          </a:xfrm>
          <a:prstGeom prst="rect">
            <a:avLst/>
          </a:prstGeom>
          <a:noFill/>
        </p:spPr>
        <p:txBody>
          <a:bodyPr wrap="square">
            <a:spAutoFit/>
          </a:bodyPr>
          <a:lstStyle/>
          <a:p>
            <a:r>
              <a:rPr lang="ru-RU" dirty="0"/>
              <a:t>Одной из причин сильного интереса к </a:t>
            </a:r>
            <a:r>
              <a:rPr lang="ru-RU" dirty="0" err="1"/>
              <a:t>механоощущению</a:t>
            </a:r>
            <a:r>
              <a:rPr lang="ru-RU" dirty="0"/>
              <a:t> и сигнальным путям, которые активируются, является то, что физические силы играют важную роль в процессе </a:t>
            </a:r>
            <a:r>
              <a:rPr lang="ru-RU" dirty="0" err="1"/>
              <a:t>ремоделирования</a:t>
            </a:r>
            <a:r>
              <a:rPr lang="ru-RU" dirty="0"/>
              <a:t> тканей в ответ на стресс.</a:t>
            </a:r>
          </a:p>
        </p:txBody>
      </p:sp>
    </p:spTree>
    <p:extLst>
      <p:ext uri="{BB962C8B-B14F-4D97-AF65-F5344CB8AC3E}">
        <p14:creationId xmlns:p14="http://schemas.microsoft.com/office/powerpoint/2010/main" val="270846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F0D0CA-567D-4915-AF06-C0E44EBD62A3}"/>
              </a:ext>
            </a:extLst>
          </p:cNvPr>
          <p:cNvSpPr>
            <a:spLocks noGrp="1"/>
          </p:cNvSpPr>
          <p:nvPr>
            <p:ph type="title"/>
          </p:nvPr>
        </p:nvSpPr>
        <p:spPr/>
        <p:txBody>
          <a:bodyPr/>
          <a:lstStyle/>
          <a:p>
            <a:r>
              <a:rPr lang="ru-RU" dirty="0"/>
              <a:t>Активное сокращение клеток</a:t>
            </a:r>
          </a:p>
        </p:txBody>
      </p:sp>
      <p:sp>
        <p:nvSpPr>
          <p:cNvPr id="6" name="TextBox 5">
            <a:extLst>
              <a:ext uri="{FF2B5EF4-FFF2-40B4-BE49-F238E27FC236}">
                <a16:creationId xmlns:a16="http://schemas.microsoft.com/office/drawing/2014/main" id="{EB4FC967-EA10-44C0-9277-A362CA1E3D2E}"/>
              </a:ext>
            </a:extLst>
          </p:cNvPr>
          <p:cNvSpPr txBox="1"/>
          <p:nvPr/>
        </p:nvSpPr>
        <p:spPr>
          <a:xfrm>
            <a:off x="5879976" y="1912171"/>
            <a:ext cx="6094602" cy="4801314"/>
          </a:xfrm>
          <a:prstGeom prst="rect">
            <a:avLst/>
          </a:prstGeom>
          <a:noFill/>
        </p:spPr>
        <p:txBody>
          <a:bodyPr wrap="square">
            <a:spAutoFit/>
          </a:bodyPr>
          <a:lstStyle/>
          <a:p>
            <a:r>
              <a:rPr lang="ru-RU" dirty="0"/>
              <a:t>Одно важное подмножество клеток в первую очередь существует для создания силы: </a:t>
            </a:r>
          </a:p>
          <a:p>
            <a:pPr marL="285750" indent="-285750">
              <a:buFont typeface="Arial" panose="020B0604020202020204" pitchFamily="34" charset="0"/>
              <a:buChar char="•"/>
            </a:pPr>
            <a:r>
              <a:rPr lang="ru-RU" dirty="0"/>
              <a:t>гладкомышечные клетки сосудов, </a:t>
            </a:r>
          </a:p>
          <a:p>
            <a:pPr marL="285750" indent="-285750">
              <a:buFont typeface="Arial" panose="020B0604020202020204" pitchFamily="34" charset="0"/>
              <a:buChar char="•"/>
            </a:pPr>
            <a:r>
              <a:rPr lang="ru-RU" dirty="0"/>
              <a:t>сердечные миоциты </a:t>
            </a:r>
          </a:p>
          <a:p>
            <a:pPr marL="285750" indent="-285750">
              <a:buFont typeface="Arial" panose="020B0604020202020204" pitchFamily="34" charset="0"/>
              <a:buChar char="•"/>
            </a:pPr>
            <a:r>
              <a:rPr lang="ru-RU" dirty="0"/>
              <a:t>клетки скелетных мышц. </a:t>
            </a:r>
          </a:p>
          <a:p>
            <a:endParaRPr lang="ru-RU" dirty="0"/>
          </a:p>
          <a:p>
            <a:r>
              <a:rPr lang="ru-RU" dirty="0"/>
              <a:t>Хотя структуры, генерирующие силу, могут различаться в деталях, механизмы генерирования силы имеют много общего.</a:t>
            </a:r>
          </a:p>
          <a:p>
            <a:endParaRPr lang="ru-RU" dirty="0"/>
          </a:p>
          <a:p>
            <a:r>
              <a:rPr lang="ru-RU" dirty="0"/>
              <a:t>Все мышечные клетки используют молекулярный мотор, состоящий из актина и миозина, для активного сокращения. Эти моторные белки организованы в четко определенную структуру, </a:t>
            </a:r>
            <a:r>
              <a:rPr lang="ru-RU" dirty="0" err="1"/>
              <a:t>саркомер</a:t>
            </a:r>
            <a:r>
              <a:rPr lang="ru-RU" dirty="0"/>
              <a:t>, и регулярность </a:t>
            </a:r>
            <a:r>
              <a:rPr lang="ru-RU" dirty="0" err="1"/>
              <a:t>саркомеров</a:t>
            </a:r>
            <a:r>
              <a:rPr lang="ru-RU" dirty="0"/>
              <a:t> приводит к характерному поперечно-полосатому рисунку, ясно наблюдаемому в клетках скелетных мышц и сердечных миоцитах</a:t>
            </a:r>
          </a:p>
        </p:txBody>
      </p:sp>
      <p:pic>
        <p:nvPicPr>
          <p:cNvPr id="7" name="Picutre 34">
            <a:extLst>
              <a:ext uri="{FF2B5EF4-FFF2-40B4-BE49-F238E27FC236}">
                <a16:creationId xmlns:a16="http://schemas.microsoft.com/office/drawing/2014/main" id="{EA276932-2463-4414-9163-93FD3A80B1CE}"/>
              </a:ext>
            </a:extLst>
          </p:cNvPr>
          <p:cNvPicPr/>
          <p:nvPr/>
        </p:nvPicPr>
        <p:blipFill>
          <a:blip r:embed="rId2"/>
          <a:stretch/>
        </p:blipFill>
        <p:spPr>
          <a:xfrm>
            <a:off x="767408" y="1700808"/>
            <a:ext cx="3744416" cy="4176425"/>
          </a:xfrm>
          <a:prstGeom prst="rect">
            <a:avLst/>
          </a:prstGeom>
        </p:spPr>
      </p:pic>
      <p:sp>
        <p:nvSpPr>
          <p:cNvPr id="11" name="TextBox 10">
            <a:extLst>
              <a:ext uri="{FF2B5EF4-FFF2-40B4-BE49-F238E27FC236}">
                <a16:creationId xmlns:a16="http://schemas.microsoft.com/office/drawing/2014/main" id="{A7B0D334-9D7F-4B5D-94DA-56E2FE85FC33}"/>
              </a:ext>
            </a:extLst>
          </p:cNvPr>
          <p:cNvSpPr txBox="1"/>
          <p:nvPr/>
        </p:nvSpPr>
        <p:spPr>
          <a:xfrm>
            <a:off x="263352" y="6092878"/>
            <a:ext cx="5184576" cy="738664"/>
          </a:xfrm>
          <a:prstGeom prst="rect">
            <a:avLst/>
          </a:prstGeom>
          <a:noFill/>
        </p:spPr>
        <p:txBody>
          <a:bodyPr wrap="square">
            <a:spAutoFit/>
          </a:bodyPr>
          <a:lstStyle/>
          <a:p>
            <a:pPr algn="ctr"/>
            <a:r>
              <a:rPr lang="ru-RU" sz="1400" dirty="0"/>
              <a:t>Сердечные миоциты в культуре демонстрируют внутреннюю </a:t>
            </a:r>
            <a:r>
              <a:rPr lang="ru-RU" sz="1400" dirty="0" err="1"/>
              <a:t>исчерченность</a:t>
            </a:r>
            <a:r>
              <a:rPr lang="ru-RU" sz="1400" dirty="0"/>
              <a:t>, соответствующую отдельным </a:t>
            </a:r>
            <a:r>
              <a:rPr lang="ru-RU" sz="1400" dirty="0" err="1"/>
              <a:t>саркомерам</a:t>
            </a:r>
            <a:r>
              <a:rPr lang="ru-RU" sz="1400" dirty="0"/>
              <a:t>, используемым для сокращения.</a:t>
            </a:r>
          </a:p>
        </p:txBody>
      </p:sp>
    </p:spTree>
    <p:extLst>
      <p:ext uri="{BB962C8B-B14F-4D97-AF65-F5344CB8AC3E}">
        <p14:creationId xmlns:p14="http://schemas.microsoft.com/office/powerpoint/2010/main" val="282221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35464F-E2F7-4BFB-B041-D5F06A81DDF1}"/>
              </a:ext>
            </a:extLst>
          </p:cNvPr>
          <p:cNvSpPr>
            <a:spLocks noGrp="1"/>
          </p:cNvSpPr>
          <p:nvPr>
            <p:ph type="title"/>
          </p:nvPr>
        </p:nvSpPr>
        <p:spPr/>
        <p:txBody>
          <a:bodyPr/>
          <a:lstStyle/>
          <a:p>
            <a:r>
              <a:rPr lang="ru-RU" dirty="0"/>
              <a:t>Структурная анатомия клетки</a:t>
            </a:r>
          </a:p>
        </p:txBody>
      </p:sp>
      <p:sp>
        <p:nvSpPr>
          <p:cNvPr id="6" name="TextBox 5">
            <a:extLst>
              <a:ext uri="{FF2B5EF4-FFF2-40B4-BE49-F238E27FC236}">
                <a16:creationId xmlns:a16="http://schemas.microsoft.com/office/drawing/2014/main" id="{1A1370D5-2D0D-4CB6-A7E4-CB05F7B73A7B}"/>
              </a:ext>
            </a:extLst>
          </p:cNvPr>
          <p:cNvSpPr txBox="1"/>
          <p:nvPr/>
        </p:nvSpPr>
        <p:spPr>
          <a:xfrm>
            <a:off x="911424" y="1772816"/>
            <a:ext cx="9406970" cy="2862322"/>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О</a:t>
            </a:r>
            <a:r>
              <a:rPr lang="fy-NL" sz="1800" dirty="0">
                <a:solidFill>
                  <a:srgbClr val="000000"/>
                </a:solidFill>
                <a:effectLst/>
                <a:latin typeface="Microsoft Sans Serif" panose="020B0604020202020204" pitchFamily="34" charset="0"/>
                <a:ea typeface="Microsoft Sans Serif" panose="020B0604020202020204" pitchFamily="34" charset="0"/>
              </a:rPr>
              <a:t>сновн</a:t>
            </a:r>
            <a:r>
              <a:rPr lang="ru-RU" sz="1800" dirty="0">
                <a:solidFill>
                  <a:srgbClr val="000000"/>
                </a:solidFill>
                <a:effectLst/>
                <a:latin typeface="Microsoft Sans Serif" panose="020B0604020202020204" pitchFamily="34" charset="0"/>
                <a:ea typeface="Microsoft Sans Serif" panose="020B0604020202020204" pitchFamily="34" charset="0"/>
              </a:rPr>
              <a:t>ы</a:t>
            </a:r>
            <a:r>
              <a:rPr lang="fy-NL" sz="1800" dirty="0">
                <a:solidFill>
                  <a:srgbClr val="000000"/>
                </a:solidFill>
                <a:effectLst/>
                <a:latin typeface="Microsoft Sans Serif" panose="020B0604020202020204" pitchFamily="34" charset="0"/>
                <a:ea typeface="Microsoft Sans Serif" panose="020B0604020202020204" pitchFamily="34" charset="0"/>
              </a:rPr>
              <a:t>е различи</a:t>
            </a:r>
            <a:r>
              <a:rPr lang="ru-RU" sz="1800" dirty="0">
                <a:solidFill>
                  <a:srgbClr val="000000"/>
                </a:solidFill>
                <a:effectLst/>
                <a:latin typeface="Microsoft Sans Serif" panose="020B0604020202020204" pitchFamily="34" charset="0"/>
                <a:ea typeface="Microsoft Sans Serif" panose="020B0604020202020204" pitchFamily="34" charset="0"/>
              </a:rPr>
              <a:t>я</a:t>
            </a:r>
            <a:r>
              <a:rPr lang="fy-NL" sz="1800" dirty="0">
                <a:solidFill>
                  <a:srgbClr val="000000"/>
                </a:solidFill>
                <a:effectLst/>
                <a:latin typeface="Microsoft Sans Serif" panose="020B0604020202020204" pitchFamily="34" charset="0"/>
                <a:ea typeface="Microsoft Sans Serif" panose="020B0604020202020204" pitchFamily="34" charset="0"/>
              </a:rPr>
              <a:t> между традиционной механикой и механикой биологических материалов</a:t>
            </a:r>
            <a:r>
              <a:rPr lang="ru-RU" sz="1800" dirty="0">
                <a:solidFill>
                  <a:srgbClr val="000000"/>
                </a:solidFill>
                <a:effectLst/>
                <a:latin typeface="Microsoft Sans Serif" panose="020B0604020202020204" pitchFamily="34" charset="0"/>
                <a:ea typeface="Microsoft Sans Serif" panose="020B0604020202020204" pitchFamily="34" charset="0"/>
              </a:rPr>
              <a:t>:</a:t>
            </a:r>
          </a:p>
          <a:p>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ru-RU" dirty="0">
                <a:solidFill>
                  <a:srgbClr val="000000"/>
                </a:solidFill>
                <a:latin typeface="Microsoft Sans Serif" panose="020B0604020202020204" pitchFamily="34" charset="0"/>
                <a:ea typeface="Microsoft Sans Serif" panose="020B0604020202020204" pitchFamily="34" charset="0"/>
              </a:rPr>
              <a:t>к</a:t>
            </a:r>
            <a:r>
              <a:rPr lang="fy-NL" sz="1800" dirty="0">
                <a:solidFill>
                  <a:srgbClr val="000000"/>
                </a:solidFill>
                <a:effectLst/>
                <a:latin typeface="Microsoft Sans Serif" panose="020B0604020202020204" pitchFamily="34" charset="0"/>
                <a:ea typeface="Microsoft Sans Serif" panose="020B0604020202020204" pitchFamily="34" charset="0"/>
              </a:rPr>
              <a:t>летки биологически активны, и их структура часто отражает или реагирует на их физическую среду</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endParaRPr lang="ru-RU" dirty="0">
              <a:solidFill>
                <a:srgbClr val="000000"/>
              </a:solidFill>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ru-RU" sz="1800" dirty="0">
                <a:solidFill>
                  <a:srgbClr val="000000"/>
                </a:solidFill>
                <a:effectLst/>
                <a:latin typeface="Microsoft Sans Serif" panose="020B0604020202020204" pitchFamily="34" charset="0"/>
                <a:ea typeface="Microsoft Sans Serif" panose="020B0604020202020204" pitchFamily="34" charset="0"/>
              </a:rPr>
              <a:t>необходимо учитывать температурные флуктуации, поскольку они влияют как на биохимические процессы, ведущие к внутриклеточному </a:t>
            </a:r>
            <a:r>
              <a:rPr lang="ru-RU" sz="1800" dirty="0" err="1">
                <a:solidFill>
                  <a:srgbClr val="000000"/>
                </a:solidFill>
                <a:effectLst/>
                <a:latin typeface="Microsoft Sans Serif" panose="020B0604020202020204" pitchFamily="34" charset="0"/>
                <a:ea typeface="Microsoft Sans Serif" panose="020B0604020202020204" pitchFamily="34" charset="0"/>
              </a:rPr>
              <a:t>ремоделированию</a:t>
            </a:r>
            <a:r>
              <a:rPr lang="ru-RU" sz="1800" dirty="0">
                <a:solidFill>
                  <a:srgbClr val="000000"/>
                </a:solidFill>
                <a:effectLst/>
                <a:latin typeface="Microsoft Sans Serif" panose="020B0604020202020204" pitchFamily="34" charset="0"/>
                <a:ea typeface="Microsoft Sans Serif" panose="020B0604020202020204" pitchFamily="34" charset="0"/>
              </a:rPr>
              <a:t>, так и непосредственно влияют на эластичные характеристики мембраны и биологических филаментов, составляющих цитоскелет</a:t>
            </a:r>
            <a:endParaRPr lang="ru-RU" dirty="0"/>
          </a:p>
        </p:txBody>
      </p:sp>
    </p:spTree>
    <p:extLst>
      <p:ext uri="{BB962C8B-B14F-4D97-AF65-F5344CB8AC3E}">
        <p14:creationId xmlns:p14="http://schemas.microsoft.com/office/powerpoint/2010/main" val="373662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9821A0-2547-4B69-9A07-9819483AC1C1}"/>
              </a:ext>
            </a:extLst>
          </p:cNvPr>
          <p:cNvSpPr>
            <a:spLocks noGrp="1"/>
          </p:cNvSpPr>
          <p:nvPr>
            <p:ph type="title"/>
          </p:nvPr>
        </p:nvSpPr>
        <p:spPr/>
        <p:txBody>
          <a:bodyPr/>
          <a:lstStyle/>
          <a:p>
            <a:r>
              <a:rPr lang="ru-RU" dirty="0"/>
              <a:t>Структурная анатомия клетки</a:t>
            </a:r>
            <a:r>
              <a:rPr lang="en-US" dirty="0"/>
              <a:t> - </a:t>
            </a:r>
            <a:r>
              <a:rPr lang="ru-RU" dirty="0"/>
              <a:t>Кости</a:t>
            </a:r>
          </a:p>
        </p:txBody>
      </p:sp>
      <p:sp>
        <p:nvSpPr>
          <p:cNvPr id="4" name="TextBox 3">
            <a:extLst>
              <a:ext uri="{FF2B5EF4-FFF2-40B4-BE49-F238E27FC236}">
                <a16:creationId xmlns:a16="http://schemas.microsoft.com/office/drawing/2014/main" id="{380F75B0-1008-4681-B911-5A3D468BFC5C}"/>
              </a:ext>
            </a:extLst>
          </p:cNvPr>
          <p:cNvSpPr txBox="1"/>
          <p:nvPr/>
        </p:nvSpPr>
        <p:spPr>
          <a:xfrm>
            <a:off x="8112224" y="1556792"/>
            <a:ext cx="3909999" cy="5355312"/>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Клетки часто не составляют первичных структурных элементов ткани, в которой они находятся.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Например, как в костях, так и в хрящах механическая жесткость резидентных клеток несущественна с точки зрения их вклада в модуль ткани, а их деформация почти полностью определяется деформацией окружающего матрикса — коллагена и гидроксиапатита в костной ткани. в случае кости и смесь коллагена и протеогликанов с высокой плотностью отрицательного заряда в случае хряща.</a:t>
            </a:r>
            <a:endParaRPr lang="ru-RU" dirty="0"/>
          </a:p>
        </p:txBody>
      </p:sp>
      <p:pic>
        <p:nvPicPr>
          <p:cNvPr id="8" name="Мультимедиа в Интернете 7" title="Introduction to Bone Biology">
            <a:hlinkClick r:id="" action="ppaction://media"/>
            <a:extLst>
              <a:ext uri="{FF2B5EF4-FFF2-40B4-BE49-F238E27FC236}">
                <a16:creationId xmlns:a16="http://schemas.microsoft.com/office/drawing/2014/main" id="{A8B40625-3E3F-4989-B9AD-A086638B6D5B}"/>
              </a:ext>
            </a:extLst>
          </p:cNvPr>
          <p:cNvPicPr>
            <a:picLocks noRot="1" noChangeAspect="1"/>
          </p:cNvPicPr>
          <p:nvPr>
            <a:videoFile r:link="rId1"/>
          </p:nvPr>
        </p:nvPicPr>
        <p:blipFill>
          <a:blip r:embed="rId3"/>
          <a:stretch>
            <a:fillRect/>
          </a:stretch>
        </p:blipFill>
        <p:spPr>
          <a:xfrm>
            <a:off x="65171" y="1844824"/>
            <a:ext cx="8029211" cy="4536504"/>
          </a:xfrm>
          <a:prstGeom prst="rect">
            <a:avLst/>
          </a:prstGeom>
        </p:spPr>
      </p:pic>
    </p:spTree>
    <p:extLst>
      <p:ext uri="{BB962C8B-B14F-4D97-AF65-F5344CB8AC3E}">
        <p14:creationId xmlns:p14="http://schemas.microsoft.com/office/powerpoint/2010/main" val="420438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9F22BB-C803-4542-B35E-E0E0EC5D7DDD}"/>
              </a:ext>
            </a:extLst>
          </p:cNvPr>
          <p:cNvSpPr>
            <a:spLocks noGrp="1"/>
          </p:cNvSpPr>
          <p:nvPr>
            <p:ph type="title"/>
          </p:nvPr>
        </p:nvSpPr>
        <p:spPr/>
        <p:txBody>
          <a:bodyPr/>
          <a:lstStyle/>
          <a:p>
            <a:r>
              <a:rPr lang="ru-RU" dirty="0"/>
              <a:t>Структурная анатомия клетки</a:t>
            </a:r>
            <a:r>
              <a:rPr lang="en-US" dirty="0"/>
              <a:t> - </a:t>
            </a:r>
            <a:r>
              <a:rPr lang="ru-RU" dirty="0"/>
              <a:t>Кости</a:t>
            </a:r>
          </a:p>
        </p:txBody>
      </p:sp>
      <p:sp>
        <p:nvSpPr>
          <p:cNvPr id="4" name="TextBox 3">
            <a:extLst>
              <a:ext uri="{FF2B5EF4-FFF2-40B4-BE49-F238E27FC236}">
                <a16:creationId xmlns:a16="http://schemas.microsoft.com/office/drawing/2014/main" id="{F7D9BDC5-8A2B-4E2D-9575-67C70A7E3C14}"/>
              </a:ext>
            </a:extLst>
          </p:cNvPr>
          <p:cNvSpPr txBox="1"/>
          <p:nvPr/>
        </p:nvSpPr>
        <p:spPr>
          <a:xfrm>
            <a:off x="8256240" y="2132856"/>
            <a:ext cx="3358298" cy="3970318"/>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Роль клеток в этих тканях не является структурной, однако благодаря механизмам, обсуждавшимся выше, клетки играют важную роль в регулировании состава и организации структур, содержащихся во внеклеточных областях, которые определяют эластичность и прочность ткани посредством клеточного ответа на стресс</a:t>
            </a:r>
            <a:endParaRPr lang="ru-RU" dirty="0"/>
          </a:p>
        </p:txBody>
      </p:sp>
      <p:pic>
        <p:nvPicPr>
          <p:cNvPr id="5" name="Мультимедиа в Интернете 4" title="Bone Remodeling and Modeling">
            <a:hlinkClick r:id="" action="ppaction://media"/>
            <a:extLst>
              <a:ext uri="{FF2B5EF4-FFF2-40B4-BE49-F238E27FC236}">
                <a16:creationId xmlns:a16="http://schemas.microsoft.com/office/drawing/2014/main" id="{B43EFB12-181B-4EC6-81E1-81719C014EC8}"/>
              </a:ext>
            </a:extLst>
          </p:cNvPr>
          <p:cNvPicPr>
            <a:picLocks noRot="1" noChangeAspect="1"/>
          </p:cNvPicPr>
          <p:nvPr>
            <a:videoFile r:link="rId1"/>
          </p:nvPr>
        </p:nvPicPr>
        <p:blipFill>
          <a:blip r:embed="rId3"/>
          <a:stretch>
            <a:fillRect/>
          </a:stretch>
        </p:blipFill>
        <p:spPr>
          <a:xfrm>
            <a:off x="162259" y="1772816"/>
            <a:ext cx="7774315" cy="4392488"/>
          </a:xfrm>
          <a:prstGeom prst="rect">
            <a:avLst/>
          </a:prstGeom>
        </p:spPr>
      </p:pic>
    </p:spTree>
    <p:extLst>
      <p:ext uri="{BB962C8B-B14F-4D97-AF65-F5344CB8AC3E}">
        <p14:creationId xmlns:p14="http://schemas.microsoft.com/office/powerpoint/2010/main" val="271341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6341A6-B04C-4088-82A6-28F1FEC339E1}"/>
              </a:ext>
            </a:extLst>
          </p:cNvPr>
          <p:cNvSpPr>
            <a:spLocks noGrp="1"/>
          </p:cNvSpPr>
          <p:nvPr>
            <p:ph type="title"/>
          </p:nvPr>
        </p:nvSpPr>
        <p:spPr/>
        <p:txBody>
          <a:bodyPr/>
          <a:lstStyle/>
          <a:p>
            <a:r>
              <a:rPr lang="ru-RU" dirty="0"/>
              <a:t>Структурная анатомия клетки - другие</a:t>
            </a:r>
          </a:p>
        </p:txBody>
      </p:sp>
      <p:sp>
        <p:nvSpPr>
          <p:cNvPr id="4" name="TextBox 3">
            <a:extLst>
              <a:ext uri="{FF2B5EF4-FFF2-40B4-BE49-F238E27FC236}">
                <a16:creationId xmlns:a16="http://schemas.microsoft.com/office/drawing/2014/main" id="{2AA56FB5-391A-4738-928D-41D3C219A088}"/>
              </a:ext>
            </a:extLst>
          </p:cNvPr>
          <p:cNvSpPr txBox="1"/>
          <p:nvPr/>
        </p:nvSpPr>
        <p:spPr>
          <a:xfrm>
            <a:off x="4583832" y="1916832"/>
            <a:ext cx="7272808" cy="4746749"/>
          </a:xfrm>
          <a:prstGeom prst="rect">
            <a:avLst/>
          </a:prstGeom>
          <a:noFill/>
        </p:spPr>
        <p:txBody>
          <a:bodyPr wrap="square">
            <a:spAutoFit/>
          </a:bodyPr>
          <a:lstStyle/>
          <a:p>
            <a:pPr indent="139700" algn="just">
              <a:lnSpc>
                <a:spcPct val="112000"/>
              </a:lnSpc>
              <a:spcAft>
                <a:spcPts val="100"/>
              </a:spcAft>
            </a:pPr>
            <a:r>
              <a:rPr lang="fy-NL" sz="1800" dirty="0">
                <a:solidFill>
                  <a:srgbClr val="231F20"/>
                </a:solidFill>
                <a:effectLst/>
                <a:ea typeface="Times New Roman" panose="02020603050405020304" pitchFamily="18" charset="0"/>
              </a:rPr>
              <a:t>В мышцах сократительная сила и модуль ткани как в сокращенном, так и в расслабленном состоянии определяются клеточной активностью. </a:t>
            </a:r>
            <a:endParaRPr lang="ru-RU" sz="1800" dirty="0">
              <a:solidFill>
                <a:srgbClr val="231F20"/>
              </a:solidFill>
              <a:effectLst/>
              <a:ea typeface="Times New Roman" panose="02020603050405020304" pitchFamily="18" charset="0"/>
            </a:endParaRPr>
          </a:p>
          <a:p>
            <a:pPr indent="139700" algn="just">
              <a:lnSpc>
                <a:spcPct val="112000"/>
              </a:lnSpc>
              <a:spcAft>
                <a:spcPts val="100"/>
              </a:spcAft>
            </a:pPr>
            <a:r>
              <a:rPr lang="fy-NL" sz="1800" dirty="0">
                <a:solidFill>
                  <a:srgbClr val="231F20"/>
                </a:solidFill>
                <a:effectLst/>
                <a:ea typeface="Times New Roman" panose="02020603050405020304" pitchFamily="18" charset="0"/>
              </a:rPr>
              <a:t>В других тканях, таких как артериальная стенка или легочные дыхательные пути, например, коллагеновые и эластиновые филаменты во внеклеточном матриксе обычно уравновешивают основную часть</a:t>
            </a:r>
            <a:r>
              <a:rPr lang="ru-RU" sz="1800" dirty="0">
                <a:solidFill>
                  <a:srgbClr val="231F20"/>
                </a:solidFill>
                <a:effectLst/>
                <a:ea typeface="Times New Roman" panose="02020603050405020304" pitchFamily="18" charset="0"/>
              </a:rPr>
              <a:t> стресса.</a:t>
            </a:r>
          </a:p>
          <a:p>
            <a:pPr indent="139700" algn="just">
              <a:lnSpc>
                <a:spcPct val="112000"/>
              </a:lnSpc>
              <a:spcAft>
                <a:spcPts val="100"/>
              </a:spcAft>
            </a:pPr>
            <a:r>
              <a:rPr lang="ru-RU" sz="1800" dirty="0">
                <a:solidFill>
                  <a:srgbClr val="231F20"/>
                </a:solidFill>
                <a:effectLst/>
                <a:ea typeface="Times New Roman" panose="02020603050405020304" pitchFamily="18" charset="0"/>
              </a:rPr>
              <a:t> Однако во время активации гладких мышц напряжение смещается с этих внеклеточных компонентов на сократительные клетки, и сосуд сужается до диаметра, намного меньшего, чем тот, который связан с пассивной жесткостью стенки. В случае сердечной ткани сократительные клетки, или миоциты составляют большую часть объема ткани и в первую очередь ответственны за напряжения и деформации миокарда, изменяющиеся во времени в течение сердечного цикла.</a:t>
            </a:r>
          </a:p>
        </p:txBody>
      </p:sp>
      <p:pic>
        <p:nvPicPr>
          <p:cNvPr id="5" name="Рисунок 4">
            <a:extLst>
              <a:ext uri="{FF2B5EF4-FFF2-40B4-BE49-F238E27FC236}">
                <a16:creationId xmlns:a16="http://schemas.microsoft.com/office/drawing/2014/main" id="{6E2DB03E-0881-4AAF-899A-2008C3F3703E}"/>
              </a:ext>
            </a:extLst>
          </p:cNvPr>
          <p:cNvPicPr>
            <a:picLocks noChangeAspect="1"/>
          </p:cNvPicPr>
          <p:nvPr/>
        </p:nvPicPr>
        <p:blipFill>
          <a:blip r:embed="rId2"/>
          <a:stretch>
            <a:fillRect/>
          </a:stretch>
        </p:blipFill>
        <p:spPr>
          <a:xfrm>
            <a:off x="319159" y="2996952"/>
            <a:ext cx="4142815" cy="1728192"/>
          </a:xfrm>
          <a:prstGeom prst="rect">
            <a:avLst/>
          </a:prstGeom>
        </p:spPr>
      </p:pic>
    </p:spTree>
    <p:extLst>
      <p:ext uri="{BB962C8B-B14F-4D97-AF65-F5344CB8AC3E}">
        <p14:creationId xmlns:p14="http://schemas.microsoft.com/office/powerpoint/2010/main" val="108375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BB1E1D-A461-426A-BB40-7FF95C884F3E}"/>
              </a:ext>
            </a:extLst>
          </p:cNvPr>
          <p:cNvSpPr>
            <a:spLocks noGrp="1"/>
          </p:cNvSpPr>
          <p:nvPr>
            <p:ph type="title"/>
          </p:nvPr>
        </p:nvSpPr>
        <p:spPr/>
        <p:txBody>
          <a:bodyPr/>
          <a:lstStyle/>
          <a:p>
            <a:r>
              <a:rPr lang="ru-RU" dirty="0"/>
              <a:t>Внеклеточный матрикс и его прикрепление к клеткам</a:t>
            </a:r>
          </a:p>
        </p:txBody>
      </p:sp>
      <p:sp>
        <p:nvSpPr>
          <p:cNvPr id="6" name="TextBox 5">
            <a:extLst>
              <a:ext uri="{FF2B5EF4-FFF2-40B4-BE49-F238E27FC236}">
                <a16:creationId xmlns:a16="http://schemas.microsoft.com/office/drawing/2014/main" id="{14C0CAE3-E8F0-46C0-830D-F02EA3DD8E8A}"/>
              </a:ext>
            </a:extLst>
          </p:cNvPr>
          <p:cNvSpPr txBox="1"/>
          <p:nvPr/>
        </p:nvSpPr>
        <p:spPr>
          <a:xfrm>
            <a:off x="7366545" y="1812880"/>
            <a:ext cx="4577548" cy="3693319"/>
          </a:xfrm>
          <a:prstGeom prst="rect">
            <a:avLst/>
          </a:prstGeom>
          <a:noFill/>
        </p:spPr>
        <p:txBody>
          <a:bodyPr wrap="square">
            <a:spAutoFit/>
          </a:bodyPr>
          <a:lstStyle/>
          <a:p>
            <a:r>
              <a:rPr lang="ru-RU" b="1" dirty="0"/>
              <a:t>in vitro </a:t>
            </a:r>
          </a:p>
          <a:p>
            <a:r>
              <a:rPr lang="ru-RU" dirty="0"/>
              <a:t>силы могут быть приложены непосредственно к клеткам с помощью: </a:t>
            </a:r>
          </a:p>
          <a:p>
            <a:pPr marL="285750" indent="-285750">
              <a:buFont typeface="Arial" panose="020B0604020202020204" pitchFamily="34" charset="0"/>
              <a:buChar char="•"/>
            </a:pPr>
            <a:r>
              <a:rPr lang="ru-RU" dirty="0"/>
              <a:t>привязанных шариков, </a:t>
            </a:r>
          </a:p>
          <a:p>
            <a:pPr marL="285750" indent="-285750">
              <a:buFont typeface="Arial" panose="020B0604020202020204" pitchFamily="34" charset="0"/>
              <a:buChar char="•"/>
            </a:pPr>
            <a:r>
              <a:rPr lang="ru-RU" dirty="0"/>
              <a:t>микропипеток, </a:t>
            </a:r>
          </a:p>
          <a:p>
            <a:pPr marL="285750" indent="-285750">
              <a:buFont typeface="Arial" panose="020B0604020202020204" pitchFamily="34" charset="0"/>
              <a:buChar char="•"/>
            </a:pPr>
            <a:r>
              <a:rPr lang="ru-RU" dirty="0"/>
              <a:t>зонда АСМ </a:t>
            </a:r>
          </a:p>
          <a:p>
            <a:pPr marL="285750" indent="-285750">
              <a:buFont typeface="Arial" panose="020B0604020202020204" pitchFamily="34" charset="0"/>
              <a:buChar char="•"/>
            </a:pPr>
            <a:r>
              <a:rPr lang="ru-RU" dirty="0"/>
              <a:t>напряжения сдвига жидкости </a:t>
            </a:r>
          </a:p>
          <a:p>
            <a:endParaRPr lang="ru-RU" dirty="0"/>
          </a:p>
          <a:p>
            <a:r>
              <a:rPr lang="ru-RU" b="1" dirty="0"/>
              <a:t>in vivo</a:t>
            </a:r>
            <a:r>
              <a:rPr lang="ru-RU" dirty="0"/>
              <a:t> </a:t>
            </a:r>
          </a:p>
          <a:p>
            <a:r>
              <a:rPr lang="ru-RU" dirty="0"/>
              <a:t>силы часто передаются на клетку через внеклеточный матрикс (ECM - </a:t>
            </a:r>
            <a:r>
              <a:rPr lang="en-US" dirty="0"/>
              <a:t>Extracellular Matrix</a:t>
            </a:r>
            <a:r>
              <a:rPr lang="ru-RU" dirty="0"/>
              <a:t>), который разделяет функцию поддержки нагрузки.</a:t>
            </a:r>
          </a:p>
        </p:txBody>
      </p:sp>
      <p:pic>
        <p:nvPicPr>
          <p:cNvPr id="7" name="Мультимедиа в Интернете 6" title="Extracellular Matrix And Interstitial Fluid - What Is The Extracellular Matrix">
            <a:hlinkClick r:id="" action="ppaction://media"/>
            <a:extLst>
              <a:ext uri="{FF2B5EF4-FFF2-40B4-BE49-F238E27FC236}">
                <a16:creationId xmlns:a16="http://schemas.microsoft.com/office/drawing/2014/main" id="{FCB7F194-3B61-43EA-832E-B4FDFF67AA81}"/>
              </a:ext>
            </a:extLst>
          </p:cNvPr>
          <p:cNvPicPr>
            <a:picLocks noRot="1" noChangeAspect="1"/>
          </p:cNvPicPr>
          <p:nvPr>
            <a:videoFile r:link="rId1"/>
          </p:nvPr>
        </p:nvPicPr>
        <p:blipFill>
          <a:blip r:embed="rId3"/>
          <a:stretch>
            <a:fillRect/>
          </a:stretch>
        </p:blipFill>
        <p:spPr>
          <a:xfrm>
            <a:off x="479376" y="1830367"/>
            <a:ext cx="6244942" cy="3528392"/>
          </a:xfrm>
          <a:prstGeom prst="rect">
            <a:avLst/>
          </a:prstGeom>
        </p:spPr>
      </p:pic>
    </p:spTree>
    <p:extLst>
      <p:ext uri="{BB962C8B-B14F-4D97-AF65-F5344CB8AC3E}">
        <p14:creationId xmlns:p14="http://schemas.microsoft.com/office/powerpoint/2010/main" val="177705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6682A1-B9BF-4F59-AAC5-A7D3E2C1FFD1}"/>
              </a:ext>
            </a:extLst>
          </p:cNvPr>
          <p:cNvSpPr>
            <a:spLocks noGrp="1"/>
          </p:cNvSpPr>
          <p:nvPr>
            <p:ph type="title"/>
          </p:nvPr>
        </p:nvSpPr>
        <p:spPr/>
        <p:txBody>
          <a:bodyPr/>
          <a:lstStyle/>
          <a:p>
            <a:r>
              <a:rPr lang="ru-RU" dirty="0"/>
              <a:t>Взаимодействие с внеклеточным матриксом</a:t>
            </a:r>
          </a:p>
        </p:txBody>
      </p:sp>
      <p:sp>
        <p:nvSpPr>
          <p:cNvPr id="4" name="TextBox 3">
            <a:extLst>
              <a:ext uri="{FF2B5EF4-FFF2-40B4-BE49-F238E27FC236}">
                <a16:creationId xmlns:a16="http://schemas.microsoft.com/office/drawing/2014/main" id="{93308AE7-8A57-4AF5-84EF-07CCCDC4D7B3}"/>
              </a:ext>
            </a:extLst>
          </p:cNvPr>
          <p:cNvSpPr txBox="1"/>
          <p:nvPr/>
        </p:nvSpPr>
        <p:spPr>
          <a:xfrm>
            <a:off x="6384032" y="1680467"/>
            <a:ext cx="5662554" cy="5078313"/>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Многие рецепторы клеточных мембран содержат внеклеточные домены, которые связываются с различными белками внеклеточного матрикса. Например, члены семейства интегринов могут связываться с фибронектином, витронектином, коллагеном и ламинином. </a:t>
            </a:r>
            <a:endParaRPr lang="ru-RU" sz="1800" dirty="0">
              <a:solidFill>
                <a:srgbClr val="000000"/>
              </a:solidFill>
              <a:effectLst/>
              <a:ea typeface="Microsoft Sans Serif" panose="020B0604020202020204" pitchFamily="34" charset="0"/>
            </a:endParaRPr>
          </a:p>
          <a:p>
            <a:endParaRPr lang="ru-RU" sz="1800" dirty="0">
              <a:solidFill>
                <a:srgbClr val="000000"/>
              </a:solidFill>
              <a:effectLst/>
              <a:ea typeface="Microsoft Sans Serif" panose="020B0604020202020204" pitchFamily="34" charset="0"/>
            </a:endParaRPr>
          </a:p>
          <a:p>
            <a:r>
              <a:rPr lang="fy-NL" sz="1800" dirty="0">
                <a:solidFill>
                  <a:srgbClr val="000000"/>
                </a:solidFill>
                <a:effectLst/>
                <a:ea typeface="Microsoft Sans Serif" panose="020B0604020202020204" pitchFamily="34" charset="0"/>
              </a:rPr>
              <a:t>Внутриклеточные домены этих же белков напрямую (или опосредованно, через другие ассоциированные с мембраной белки) связываются с цитоскелетом. Количество и разнообразие связывающих белков впечатляет</a:t>
            </a:r>
            <a:r>
              <a:rPr lang="ru-RU" dirty="0">
                <a:solidFill>
                  <a:srgbClr val="000000"/>
                </a:solidFill>
                <a:ea typeface="Microsoft Sans Serif" panose="020B0604020202020204" pitchFamily="34" charset="0"/>
              </a:rPr>
              <a:t> </a:t>
            </a:r>
            <a:r>
              <a:rPr lang="en-US" dirty="0">
                <a:solidFill>
                  <a:srgbClr val="000000"/>
                </a:solidFill>
                <a:ea typeface="Microsoft Sans Serif" panose="020B0604020202020204" pitchFamily="34" charset="0"/>
              </a:rPr>
              <a:t>[22]</a:t>
            </a:r>
            <a:r>
              <a:rPr lang="fy-NL" sz="1800" dirty="0">
                <a:solidFill>
                  <a:srgbClr val="000000"/>
                </a:solidFill>
                <a:effectLst/>
                <a:ea typeface="Microsoft Sans Serif" panose="020B0604020202020204" pitchFamily="34" charset="0"/>
              </a:rPr>
              <a:t>. </a:t>
            </a:r>
            <a:endParaRPr lang="ru-RU" sz="1800" dirty="0">
              <a:solidFill>
                <a:srgbClr val="000000"/>
              </a:solidFill>
              <a:effectLst/>
              <a:ea typeface="Microsoft Sans Serif" panose="020B0604020202020204" pitchFamily="34" charset="0"/>
            </a:endParaRPr>
          </a:p>
          <a:p>
            <a:endParaRPr lang="ru-RU" dirty="0">
              <a:solidFill>
                <a:srgbClr val="000000"/>
              </a:solidFill>
              <a:ea typeface="Microsoft Sans Serif" panose="020B0604020202020204" pitchFamily="34" charset="0"/>
            </a:endParaRPr>
          </a:p>
          <a:p>
            <a:r>
              <a:rPr lang="fy-NL" sz="1800" dirty="0">
                <a:solidFill>
                  <a:srgbClr val="000000"/>
                </a:solidFill>
                <a:effectLst/>
                <a:ea typeface="Microsoft Sans Serif" panose="020B0604020202020204" pitchFamily="34" charset="0"/>
              </a:rPr>
              <a:t>Другие молекулы адгезии связываются с внеклеточным матриксом, базальной мембраной, соседними клетками или клетками, взвешенными в текущей крови. </a:t>
            </a:r>
          </a:p>
          <a:p>
            <a:endParaRPr lang="fy-NL" dirty="0">
              <a:solidFill>
                <a:srgbClr val="000000"/>
              </a:solidFill>
              <a:ea typeface="Microsoft Sans Serif" panose="020B0604020202020204" pitchFamily="34" charset="0"/>
            </a:endParaRPr>
          </a:p>
        </p:txBody>
      </p:sp>
      <p:pic>
        <p:nvPicPr>
          <p:cNvPr id="5" name="Мультимедиа в Интернете 4" title="Cell–Extracellular Matrix Mechanobiology">
            <a:hlinkClick r:id="" action="ppaction://media"/>
            <a:extLst>
              <a:ext uri="{FF2B5EF4-FFF2-40B4-BE49-F238E27FC236}">
                <a16:creationId xmlns:a16="http://schemas.microsoft.com/office/drawing/2014/main" id="{CB4605FA-00DD-4A68-AC57-999A85E1AFDF}"/>
              </a:ext>
            </a:extLst>
          </p:cNvPr>
          <p:cNvPicPr>
            <a:picLocks noRot="1" noChangeAspect="1"/>
          </p:cNvPicPr>
          <p:nvPr>
            <a:videoFile r:link="rId1"/>
          </p:nvPr>
        </p:nvPicPr>
        <p:blipFill>
          <a:blip r:embed="rId3"/>
          <a:stretch>
            <a:fillRect/>
          </a:stretch>
        </p:blipFill>
        <p:spPr>
          <a:xfrm>
            <a:off x="145414" y="2420888"/>
            <a:ext cx="6117494" cy="3456384"/>
          </a:xfrm>
          <a:prstGeom prst="rect">
            <a:avLst/>
          </a:prstGeom>
        </p:spPr>
      </p:pic>
      <p:sp>
        <p:nvSpPr>
          <p:cNvPr id="7" name="TextBox 6">
            <a:extLst>
              <a:ext uri="{FF2B5EF4-FFF2-40B4-BE49-F238E27FC236}">
                <a16:creationId xmlns:a16="http://schemas.microsoft.com/office/drawing/2014/main" id="{35A0BD36-ADE7-49F1-AD8D-9EF12CACE6F7}"/>
              </a:ext>
            </a:extLst>
          </p:cNvPr>
          <p:cNvSpPr txBox="1"/>
          <p:nvPr/>
        </p:nvSpPr>
        <p:spPr>
          <a:xfrm>
            <a:off x="479376" y="5949280"/>
            <a:ext cx="6094602" cy="369332"/>
          </a:xfrm>
          <a:prstGeom prst="rect">
            <a:avLst/>
          </a:prstGeom>
          <a:noFill/>
        </p:spPr>
        <p:txBody>
          <a:bodyPr wrap="square">
            <a:spAutoFit/>
          </a:bodyPr>
          <a:lstStyle/>
          <a:p>
            <a:r>
              <a:rPr lang="ru-RU" dirty="0" err="1"/>
              <a:t>Механобиология</a:t>
            </a:r>
            <a:r>
              <a:rPr lang="ru-RU" dirty="0"/>
              <a:t> клеточно-внеклеточного матрикса</a:t>
            </a:r>
          </a:p>
        </p:txBody>
      </p:sp>
    </p:spTree>
    <p:extLst>
      <p:ext uri="{BB962C8B-B14F-4D97-AF65-F5344CB8AC3E}">
        <p14:creationId xmlns:p14="http://schemas.microsoft.com/office/powerpoint/2010/main" val="214016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449152-CAE6-4630-898F-336F95B24BB2}"/>
              </a:ext>
            </a:extLst>
          </p:cNvPr>
          <p:cNvSpPr>
            <a:spLocks noGrp="1"/>
          </p:cNvSpPr>
          <p:nvPr>
            <p:ph type="title"/>
          </p:nvPr>
        </p:nvSpPr>
        <p:spPr/>
        <p:txBody>
          <a:bodyPr/>
          <a:lstStyle/>
          <a:p>
            <a:r>
              <a:rPr lang="ru-RU" dirty="0"/>
              <a:t>Передача силы на цитоскелет и роль липидного двойного слоя</a:t>
            </a:r>
          </a:p>
        </p:txBody>
      </p:sp>
      <p:sp>
        <p:nvSpPr>
          <p:cNvPr id="4" name="TextBox 3">
            <a:extLst>
              <a:ext uri="{FF2B5EF4-FFF2-40B4-BE49-F238E27FC236}">
                <a16:creationId xmlns:a16="http://schemas.microsoft.com/office/drawing/2014/main" id="{09C1207E-1860-42B6-89D3-4353322C3B52}"/>
              </a:ext>
            </a:extLst>
          </p:cNvPr>
          <p:cNvSpPr txBox="1"/>
          <p:nvPr/>
        </p:nvSpPr>
        <p:spPr>
          <a:xfrm>
            <a:off x="4727848" y="1712740"/>
            <a:ext cx="7369179" cy="5031314"/>
          </a:xfrm>
          <a:prstGeom prst="rect">
            <a:avLst/>
          </a:prstGeom>
          <a:noFill/>
        </p:spPr>
        <p:txBody>
          <a:bodyPr wrap="square">
            <a:spAutoFit/>
          </a:bodyPr>
          <a:lstStyle/>
          <a:p>
            <a:pPr algn="just">
              <a:lnSpc>
                <a:spcPct val="112000"/>
              </a:lnSpc>
              <a:spcAft>
                <a:spcPts val="100"/>
              </a:spcAft>
            </a:pPr>
            <a:r>
              <a:rPr lang="fy-NL" sz="1800" dirty="0">
                <a:solidFill>
                  <a:srgbClr val="231F20"/>
                </a:solidFill>
                <a:effectLst/>
                <a:ea typeface="Times New Roman" panose="02020603050405020304" pitchFamily="18" charset="0"/>
              </a:rPr>
              <a:t>Клетки отделены от внешней среды тонким липидным бислоем, состоящим из богатой смеси фосфолипидов, гликолипидов, холестерина и огромного количества трансмембранных белков, которые составляют около 50 процентов мембраны по весу, но только 1-2 процента от общего количества. число молекул, находящихся в мембране. Фосфолипиды, которые являются наиболее распространенными, являются амфипатическими, имеющими гидрофильную часть, расположенную на внешней поверхности двойного слоя, и гидрофобную часть внутри. Некоторые белки служат ионными каналами, другие — путями трансмембранной передачи сигналов. Третьи обеспечивают структурный мост через мембрану, обеспечивая прямую адгезию между внутренним цитоскелетом и внеклеточным матриксом. Вместе они обычно называются </a:t>
            </a:r>
            <a:r>
              <a:rPr lang="fy-NL" sz="1800" b="1" i="1" dirty="0">
                <a:solidFill>
                  <a:srgbClr val="231F20"/>
                </a:solidFill>
                <a:effectLst/>
                <a:ea typeface="Times New Roman" panose="02020603050405020304" pitchFamily="18" charset="0"/>
              </a:rPr>
              <a:t>интегральными мембранными белками </a:t>
            </a:r>
            <a:r>
              <a:rPr lang="fy-NL" sz="1800" dirty="0">
                <a:solidFill>
                  <a:srgbClr val="231F20"/>
                </a:solidFill>
                <a:effectLst/>
                <a:ea typeface="Times New Roman" panose="02020603050405020304" pitchFamily="18" charset="0"/>
              </a:rPr>
              <a:t>. Примерно половина этих интегральных белков способна свободно диффундировать внутри мембраны, тогда как остальные прикреплены к цитоскелету.</a:t>
            </a:r>
            <a:endParaRPr lang="ru-RU" sz="1800" dirty="0">
              <a:solidFill>
                <a:srgbClr val="231F20"/>
              </a:solidFill>
              <a:effectLst/>
              <a:ea typeface="Times New Roman" panose="02020603050405020304" pitchFamily="18" charset="0"/>
            </a:endParaRPr>
          </a:p>
        </p:txBody>
      </p:sp>
      <p:pic>
        <p:nvPicPr>
          <p:cNvPr id="5" name="Мультимедиа в Интернете 4" title="MEMBRANE PROTEINS - Types and Functions">
            <a:hlinkClick r:id="" action="ppaction://media"/>
            <a:extLst>
              <a:ext uri="{FF2B5EF4-FFF2-40B4-BE49-F238E27FC236}">
                <a16:creationId xmlns:a16="http://schemas.microsoft.com/office/drawing/2014/main" id="{2956C103-1036-42BA-800A-8F8E10BB2AB5}"/>
              </a:ext>
            </a:extLst>
          </p:cNvPr>
          <p:cNvPicPr>
            <a:picLocks noRot="1" noChangeAspect="1"/>
          </p:cNvPicPr>
          <p:nvPr>
            <a:videoFile r:link="rId1"/>
          </p:nvPr>
        </p:nvPicPr>
        <p:blipFill>
          <a:blip r:embed="rId4"/>
          <a:stretch>
            <a:fillRect/>
          </a:stretch>
        </p:blipFill>
        <p:spPr>
          <a:xfrm>
            <a:off x="263352" y="1733720"/>
            <a:ext cx="4402421" cy="2487368"/>
          </a:xfrm>
          <a:prstGeom prst="rect">
            <a:avLst/>
          </a:prstGeom>
        </p:spPr>
      </p:pic>
      <p:pic>
        <p:nvPicPr>
          <p:cNvPr id="6" name="Мультимедиа в Интернете 5" title="Cell Membrane Structure and Function">
            <a:hlinkClick r:id="" action="ppaction://media"/>
            <a:extLst>
              <a:ext uri="{FF2B5EF4-FFF2-40B4-BE49-F238E27FC236}">
                <a16:creationId xmlns:a16="http://schemas.microsoft.com/office/drawing/2014/main" id="{F79DF6E8-73A8-48C3-A11D-B5FC388875B6}"/>
              </a:ext>
            </a:extLst>
          </p:cNvPr>
          <p:cNvPicPr>
            <a:picLocks noRot="1" noChangeAspect="1"/>
          </p:cNvPicPr>
          <p:nvPr>
            <a:videoFile r:link="rId2"/>
          </p:nvPr>
        </p:nvPicPr>
        <p:blipFill>
          <a:blip r:embed="rId5"/>
          <a:stretch>
            <a:fillRect/>
          </a:stretch>
        </p:blipFill>
        <p:spPr>
          <a:xfrm>
            <a:off x="263352" y="4293096"/>
            <a:ext cx="4402421" cy="2487368"/>
          </a:xfrm>
          <a:prstGeom prst="rect">
            <a:avLst/>
          </a:prstGeom>
        </p:spPr>
      </p:pic>
    </p:spTree>
    <p:extLst>
      <p:ext uri="{BB962C8B-B14F-4D97-AF65-F5344CB8AC3E}">
        <p14:creationId xmlns:p14="http://schemas.microsoft.com/office/powerpoint/2010/main" val="339994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5DE30C-9DAB-4407-8B32-5D9B8B3B1B30}"/>
              </a:ext>
            </a:extLst>
          </p:cNvPr>
          <p:cNvSpPr>
            <a:spLocks noGrp="1"/>
          </p:cNvSpPr>
          <p:nvPr>
            <p:ph type="title"/>
          </p:nvPr>
        </p:nvSpPr>
        <p:spPr/>
        <p:txBody>
          <a:bodyPr/>
          <a:lstStyle/>
          <a:p>
            <a:r>
              <a:rPr lang="ru-RU" dirty="0"/>
              <a:t>1.1 Введение</a:t>
            </a:r>
          </a:p>
        </p:txBody>
      </p:sp>
      <p:sp>
        <p:nvSpPr>
          <p:cNvPr id="4" name="TextBox 3">
            <a:extLst>
              <a:ext uri="{FF2B5EF4-FFF2-40B4-BE49-F238E27FC236}">
                <a16:creationId xmlns:a16="http://schemas.microsoft.com/office/drawing/2014/main" id="{DF9CEA0B-6261-419B-963B-4FE0EEEB870A}"/>
              </a:ext>
            </a:extLst>
          </p:cNvPr>
          <p:cNvSpPr txBox="1"/>
          <p:nvPr/>
        </p:nvSpPr>
        <p:spPr>
          <a:xfrm>
            <a:off x="4007768" y="1657548"/>
            <a:ext cx="7724314" cy="3416320"/>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Хотя важность цитоскелета в фундаментальных клеточных процессах, таких как</a:t>
            </a:r>
            <a:r>
              <a:rPr lang="ru-RU" sz="1800" dirty="0">
                <a:solidFill>
                  <a:srgbClr val="000000"/>
                </a:solidFill>
                <a:effectLst/>
                <a:latin typeface="Microsoft Sans Serif" panose="020B0604020202020204" pitchFamily="34" charset="0"/>
                <a:ea typeface="Microsoft Sans Serif" panose="020B0604020202020204" pitchFamily="34" charset="0"/>
              </a:rPr>
              <a:t>:</a:t>
            </a: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миграция,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механотрансдукция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стабильность формы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давно признана, не существует единой теоретической или концептуальной модели, которая стала бы общепризнанной.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Вместо этого был предложен набор структурных моделей, каждая из которых подкреплена убедительными экспериментальными данными и у каждой есть свои сторонники.</a:t>
            </a:r>
            <a:endParaRPr lang="ru-RU" dirty="0"/>
          </a:p>
        </p:txBody>
      </p:sp>
      <p:pic>
        <p:nvPicPr>
          <p:cNvPr id="6146" name="Picture 2" descr="Cytoskeletal mechanics models and measurements cell mechanics | Biological  physics and soft matter physics | Cambridge University Press">
            <a:extLst>
              <a:ext uri="{FF2B5EF4-FFF2-40B4-BE49-F238E27FC236}">
                <a16:creationId xmlns:a16="http://schemas.microsoft.com/office/drawing/2014/main" id="{A3BAC8B1-2103-4A58-B5DE-7BB899A55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673793"/>
            <a:ext cx="3222154" cy="456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A57D6A-4369-4ECC-B4E2-60B322D06D22}"/>
              </a:ext>
            </a:extLst>
          </p:cNvPr>
          <p:cNvSpPr>
            <a:spLocks noGrp="1"/>
          </p:cNvSpPr>
          <p:nvPr>
            <p:ph type="title"/>
          </p:nvPr>
        </p:nvSpPr>
        <p:spPr/>
        <p:txBody>
          <a:bodyPr/>
          <a:lstStyle/>
          <a:p>
            <a:r>
              <a:rPr lang="ru-RU" dirty="0"/>
              <a:t>Жидкостно-мозаичная модель</a:t>
            </a:r>
          </a:p>
        </p:txBody>
      </p:sp>
      <p:sp>
        <p:nvSpPr>
          <p:cNvPr id="6" name="TextBox 5">
            <a:extLst>
              <a:ext uri="{FF2B5EF4-FFF2-40B4-BE49-F238E27FC236}">
                <a16:creationId xmlns:a16="http://schemas.microsoft.com/office/drawing/2014/main" id="{1C406484-E356-40BF-8BA5-21A635757566}"/>
              </a:ext>
            </a:extLst>
          </p:cNvPr>
          <p:cNvSpPr txBox="1"/>
          <p:nvPr/>
        </p:nvSpPr>
        <p:spPr>
          <a:xfrm>
            <a:off x="119336" y="5004454"/>
            <a:ext cx="12072663" cy="1754326"/>
          </a:xfrm>
          <a:prstGeom prst="rect">
            <a:avLst/>
          </a:prstGeom>
          <a:noFill/>
        </p:spPr>
        <p:txBody>
          <a:bodyPr wrap="square">
            <a:spAutoFit/>
          </a:bodyPr>
          <a:lstStyle/>
          <a:p>
            <a:r>
              <a:rPr lang="ru-RU" dirty="0"/>
              <a:t> Сам по себе </a:t>
            </a:r>
            <a:r>
              <a:rPr lang="ru-RU" dirty="0" err="1"/>
              <a:t>бислой</a:t>
            </a:r>
            <a:r>
              <a:rPr lang="ru-RU" dirty="0"/>
              <a:t> обычно мало влияет на общую жесткость клетки, за исключением ситуаций, когда мембрана становится натянутой, что может происходить из-за осмотического набухания. </a:t>
            </a:r>
          </a:p>
          <a:p>
            <a:endParaRPr lang="ru-RU" dirty="0"/>
          </a:p>
          <a:p>
            <a:r>
              <a:rPr lang="ru-RU" dirty="0"/>
              <a:t>В общем, </a:t>
            </a:r>
            <a:r>
              <a:rPr lang="ru-RU" dirty="0" err="1"/>
              <a:t>бислой</a:t>
            </a:r>
            <a:r>
              <a:rPr lang="ru-RU" dirty="0"/>
              <a:t> можно рассматривать как двумерную жидкость, в которой диффундируют многочисленные интегральные мембранные белки, концепция, впервые введенная в 1972 г. </a:t>
            </a:r>
            <a:r>
              <a:rPr lang="ru-RU" dirty="0" err="1"/>
              <a:t>Сингером</a:t>
            </a:r>
            <a:r>
              <a:rPr lang="ru-RU" dirty="0"/>
              <a:t> и Николсоном в качестве жидкостно-мозаичной модели</a:t>
            </a:r>
            <a:r>
              <a:rPr lang="en-US" dirty="0"/>
              <a:t> [22]</a:t>
            </a:r>
            <a:endParaRPr lang="ru-RU" dirty="0"/>
          </a:p>
        </p:txBody>
      </p:sp>
      <p:pic>
        <p:nvPicPr>
          <p:cNvPr id="8" name="Рисунок 7">
            <a:extLst>
              <a:ext uri="{FF2B5EF4-FFF2-40B4-BE49-F238E27FC236}">
                <a16:creationId xmlns:a16="http://schemas.microsoft.com/office/drawing/2014/main" id="{A9F467F4-2DA3-42C2-8E89-5814301799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352" y="1709737"/>
            <a:ext cx="8353425" cy="3438525"/>
          </a:xfrm>
          <a:prstGeom prst="rect">
            <a:avLst/>
          </a:prstGeom>
        </p:spPr>
      </p:pic>
    </p:spTree>
    <p:extLst>
      <p:ext uri="{BB962C8B-B14F-4D97-AF65-F5344CB8AC3E}">
        <p14:creationId xmlns:p14="http://schemas.microsoft.com/office/powerpoint/2010/main" val="234184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0A14FF-986A-40FE-AF6C-C930B029BB8B}"/>
              </a:ext>
            </a:extLst>
          </p:cNvPr>
          <p:cNvSpPr>
            <a:spLocks noGrp="1"/>
          </p:cNvSpPr>
          <p:nvPr>
            <p:ph type="title"/>
          </p:nvPr>
        </p:nvSpPr>
        <p:spPr/>
        <p:txBody>
          <a:bodyPr/>
          <a:lstStyle/>
          <a:p>
            <a:r>
              <a:rPr lang="ru-RU" dirty="0"/>
              <a:t>Физические свойства бислоя</a:t>
            </a:r>
          </a:p>
        </p:txBody>
      </p:sp>
      <p:sp>
        <p:nvSpPr>
          <p:cNvPr id="9" name="TextBox 8">
            <a:extLst>
              <a:ext uri="{FF2B5EF4-FFF2-40B4-BE49-F238E27FC236}">
                <a16:creationId xmlns:a16="http://schemas.microsoft.com/office/drawing/2014/main" id="{F27B9BC2-DF37-481A-AF75-7D3CF6418A88}"/>
              </a:ext>
            </a:extLst>
          </p:cNvPr>
          <p:cNvSpPr txBox="1"/>
          <p:nvPr/>
        </p:nvSpPr>
        <p:spPr>
          <a:xfrm>
            <a:off x="3218526" y="1578355"/>
            <a:ext cx="8976320" cy="5262979"/>
          </a:xfrm>
          <a:prstGeom prst="rect">
            <a:avLst/>
          </a:prstGeom>
          <a:noFill/>
        </p:spPr>
        <p:txBody>
          <a:bodyPr wrap="square">
            <a:spAutoFit/>
          </a:bodyPr>
          <a:lstStyle/>
          <a:p>
            <a:r>
              <a:rPr lang="ru-RU" sz="1600" dirty="0" err="1"/>
              <a:t>Бислой</a:t>
            </a:r>
            <a:r>
              <a:rPr lang="ru-RU" sz="1600" dirty="0"/>
              <a:t> сохраняет почти постоянную толщину около 6 </a:t>
            </a:r>
            <a:r>
              <a:rPr lang="ru-RU" sz="1600" dirty="0" err="1"/>
              <a:t>нм</a:t>
            </a:r>
            <a:r>
              <a:rPr lang="ru-RU" sz="1600" dirty="0"/>
              <a:t> под нагрузкой и демонстрирует модуль расширения площади, определяемый как натяжение в плоскости, деленное на относительное изменение площади</a:t>
            </a:r>
            <a:r>
              <a:rPr lang="en-US" sz="1600" dirty="0"/>
              <a:t> [23]:</a:t>
            </a:r>
          </a:p>
          <a:p>
            <a:pPr marL="285750" indent="-285750">
              <a:buFont typeface="Arial" panose="020B0604020202020204" pitchFamily="34" charset="0"/>
              <a:buChar char="•"/>
            </a:pPr>
            <a:r>
              <a:rPr lang="ru-RU" sz="1600" dirty="0"/>
              <a:t>0,1–1,0 Н/м </a:t>
            </a:r>
            <a:r>
              <a:rPr lang="en-US" sz="1600" dirty="0"/>
              <a:t> - </a:t>
            </a:r>
            <a:r>
              <a:rPr lang="ru-RU" sz="1600" dirty="0"/>
              <a:t>для чисто липидных </a:t>
            </a:r>
            <a:r>
              <a:rPr lang="ru-RU" sz="1600" dirty="0" err="1"/>
              <a:t>бислоев</a:t>
            </a:r>
            <a:r>
              <a:rPr lang="ru-RU" sz="1600" dirty="0"/>
              <a:t> </a:t>
            </a:r>
            <a:endParaRPr lang="en-US" sz="1600" dirty="0"/>
          </a:p>
          <a:p>
            <a:pPr marL="285750" indent="-285750">
              <a:buFont typeface="Arial" panose="020B0604020202020204" pitchFamily="34" charset="0"/>
              <a:buChar char="•"/>
            </a:pPr>
            <a:r>
              <a:rPr lang="ru-RU" sz="1600" dirty="0"/>
              <a:t>0,45 Н/м </a:t>
            </a:r>
            <a:r>
              <a:rPr lang="en-US" sz="1600" dirty="0"/>
              <a:t> - </a:t>
            </a:r>
            <a:r>
              <a:rPr lang="ru-RU" sz="1600" dirty="0"/>
              <a:t>для эритроцита </a:t>
            </a:r>
            <a:r>
              <a:rPr lang="en-US" sz="1600" dirty="0"/>
              <a:t>[24]</a:t>
            </a:r>
          </a:p>
          <a:p>
            <a:pPr marL="285750" indent="-285750">
              <a:buFont typeface="Arial" panose="020B0604020202020204" pitchFamily="34" charset="0"/>
              <a:buChar char="•"/>
            </a:pPr>
            <a:endParaRPr lang="en-US" sz="1600" dirty="0"/>
          </a:p>
          <a:p>
            <a:r>
              <a:rPr lang="fy-NL" sz="1600" dirty="0">
                <a:solidFill>
                  <a:srgbClr val="000000"/>
                </a:solidFill>
                <a:effectLst/>
                <a:ea typeface="Microsoft Sans Serif" panose="020B0604020202020204" pitchFamily="34" charset="0"/>
              </a:rPr>
              <a:t>Прочность на разрыв с точки зрения максимального натяжения, которое может выдержать мембрана, лежит в диапазоне 0,01-0,02 Н/м для эритроцита и липидного пузырька соответственно [24].</a:t>
            </a:r>
          </a:p>
          <a:p>
            <a:pPr marL="285750" indent="-285750">
              <a:buFont typeface="Arial" panose="020B0604020202020204" pitchFamily="34" charset="0"/>
              <a:buChar char="•"/>
            </a:pPr>
            <a:endParaRPr lang="fy-NL" sz="1600" dirty="0">
              <a:solidFill>
                <a:srgbClr val="000000"/>
              </a:solidFill>
              <a:ea typeface="Microsoft Sans Serif" panose="020B0604020202020204" pitchFamily="34" charset="0"/>
            </a:endParaRPr>
          </a:p>
          <a:p>
            <a:r>
              <a:rPr lang="ru-RU" sz="1600" dirty="0"/>
              <a:t>Значения жесткости мембраны и коры при изгибе:</a:t>
            </a:r>
          </a:p>
          <a:p>
            <a:r>
              <a:rPr lang="ru-RU" sz="1600" dirty="0"/>
              <a:t>~2—4×10</a:t>
            </a:r>
            <a:r>
              <a:rPr lang="ru-RU" sz="1600" baseline="30000" dirty="0"/>
              <a:t>-19</a:t>
            </a:r>
            <a:r>
              <a:rPr lang="ru-RU" sz="1600" dirty="0"/>
              <a:t> Н/м для мембраны красных клеток крови</a:t>
            </a:r>
            <a:r>
              <a:rPr lang="en-US" sz="1600" dirty="0"/>
              <a:t> [25]</a:t>
            </a:r>
            <a:endParaRPr lang="ru-RU" sz="1600" dirty="0"/>
          </a:p>
          <a:p>
            <a:r>
              <a:rPr lang="ru-RU" sz="1600" dirty="0"/>
              <a:t>1—2 × 10</a:t>
            </a:r>
            <a:r>
              <a:rPr lang="ru-RU" sz="1600" baseline="30000" dirty="0"/>
              <a:t>-18</a:t>
            </a:r>
            <a:r>
              <a:rPr lang="ru-RU" sz="1600" dirty="0"/>
              <a:t> Н/м для нейтрофилов </a:t>
            </a:r>
            <a:r>
              <a:rPr lang="en-US" sz="1600" dirty="0"/>
              <a:t>[26] - </a:t>
            </a:r>
            <a:r>
              <a:rPr lang="ru-RU" sz="1600" dirty="0"/>
              <a:t>ненамного больше, чем для чистых липидных </a:t>
            </a:r>
            <a:r>
              <a:rPr lang="ru-RU" sz="1600" dirty="0" err="1"/>
              <a:t>бислоев</a:t>
            </a:r>
            <a:r>
              <a:rPr lang="en-US" sz="1600" dirty="0"/>
              <a:t> [27]</a:t>
            </a:r>
            <a:r>
              <a:rPr lang="ru-RU" sz="1600" dirty="0"/>
              <a:t> , несмотря на то, что они включают в себя эффекты мембран-ассоциированной коры </a:t>
            </a:r>
            <a:r>
              <a:rPr lang="ru-RU" sz="1600" dirty="0" err="1"/>
              <a:t>цитоскелетных</a:t>
            </a:r>
            <a:r>
              <a:rPr lang="ru-RU" sz="1600" dirty="0"/>
              <a:t> филаментов, в первую очередь </a:t>
            </a:r>
            <a:r>
              <a:rPr lang="ru-RU" sz="1600" dirty="0" err="1"/>
              <a:t>спектрин</a:t>
            </a:r>
            <a:r>
              <a:rPr lang="ru-RU" sz="1600" dirty="0"/>
              <a:t> в случае эритроцитов и актин для лейкоцитов.</a:t>
            </a:r>
          </a:p>
          <a:p>
            <a:pPr marL="285750" indent="-285750">
              <a:buFont typeface="Arial" panose="020B0604020202020204" pitchFamily="34" charset="0"/>
              <a:buChar char="•"/>
            </a:pPr>
            <a:endParaRPr lang="en-US" sz="1600" dirty="0">
              <a:solidFill>
                <a:srgbClr val="000000"/>
              </a:solidFill>
              <a:effectLst/>
              <a:ea typeface="Microsoft Sans Serif" panose="020B0604020202020204" pitchFamily="34" charset="0"/>
            </a:endParaRPr>
          </a:p>
          <a:p>
            <a:pPr marL="285750" indent="-285750">
              <a:buFont typeface="Arial" panose="020B0604020202020204" pitchFamily="34" charset="0"/>
              <a:buChar char="•"/>
            </a:pPr>
            <a:r>
              <a:rPr lang="ru-RU" sz="1600" dirty="0">
                <a:solidFill>
                  <a:srgbClr val="000000"/>
                </a:solidFill>
                <a:effectLst/>
                <a:ea typeface="Microsoft Sans Serif" panose="020B0604020202020204" pitchFamily="34" charset="0"/>
              </a:rPr>
              <a:t>При воздействии плоскостных напряжений сдвига</a:t>
            </a:r>
            <a:r>
              <a:rPr lang="en-US" sz="1600" dirty="0">
                <a:solidFill>
                  <a:srgbClr val="000000"/>
                </a:solidFill>
                <a:ea typeface="Microsoft Sans Serif" panose="020B0604020202020204" pitchFamily="34" charset="0"/>
              </a:rPr>
              <a:t>:</a:t>
            </a:r>
          </a:p>
          <a:p>
            <a:pPr marL="285750" indent="-285750">
              <a:buFont typeface="Arial" panose="020B0604020202020204" pitchFamily="34" charset="0"/>
              <a:buChar char="•"/>
            </a:pPr>
            <a:r>
              <a:rPr lang="ru-RU" sz="1600" dirty="0">
                <a:solidFill>
                  <a:srgbClr val="000000"/>
                </a:solidFill>
                <a:effectLst/>
                <a:ea typeface="Microsoft Sans Serif" panose="020B0604020202020204" pitchFamily="34" charset="0"/>
              </a:rPr>
              <a:t> чистые липидные </a:t>
            </a:r>
            <a:r>
              <a:rPr lang="ru-RU" sz="1600" dirty="0" err="1">
                <a:solidFill>
                  <a:srgbClr val="000000"/>
                </a:solidFill>
                <a:effectLst/>
                <a:ea typeface="Microsoft Sans Serif" panose="020B0604020202020204" pitchFamily="34" charset="0"/>
              </a:rPr>
              <a:t>бислои</a:t>
            </a:r>
            <a:r>
              <a:rPr lang="ru-RU" sz="1600" dirty="0">
                <a:solidFill>
                  <a:srgbClr val="000000"/>
                </a:solidFill>
                <a:effectLst/>
                <a:ea typeface="Microsoft Sans Serif" panose="020B0604020202020204" pitchFamily="34" charset="0"/>
              </a:rPr>
              <a:t> демонстрируют незначительный модуль сдвига</a:t>
            </a:r>
            <a:endParaRPr lang="en-US" sz="1600" dirty="0">
              <a:solidFill>
                <a:srgbClr val="000000"/>
              </a:solidFill>
              <a:effectLst/>
              <a:ea typeface="Microsoft Sans Serif" panose="020B0604020202020204" pitchFamily="34" charset="0"/>
            </a:endParaRPr>
          </a:p>
          <a:p>
            <a:pPr marL="285750" indent="-285750">
              <a:buFont typeface="Arial" panose="020B0604020202020204" pitchFamily="34" charset="0"/>
              <a:buChar char="•"/>
            </a:pPr>
            <a:r>
              <a:rPr lang="ru-RU" sz="1600" dirty="0">
                <a:solidFill>
                  <a:srgbClr val="000000"/>
                </a:solidFill>
                <a:effectLst/>
                <a:ea typeface="Microsoft Sans Serif" panose="020B0604020202020204" pitchFamily="34" charset="0"/>
              </a:rPr>
              <a:t> эритроциты около 10</a:t>
            </a:r>
            <a:r>
              <a:rPr lang="ru-RU" sz="1600" baseline="30000" dirty="0">
                <a:solidFill>
                  <a:srgbClr val="000000"/>
                </a:solidFill>
                <a:effectLst/>
                <a:ea typeface="Microsoft Sans Serif" panose="020B0604020202020204" pitchFamily="34" charset="0"/>
              </a:rPr>
              <a:t>-6</a:t>
            </a:r>
            <a:r>
              <a:rPr lang="ru-RU" sz="1600" dirty="0">
                <a:solidFill>
                  <a:srgbClr val="000000"/>
                </a:solidFill>
                <a:effectLst/>
                <a:ea typeface="Microsoft Sans Serif" panose="020B0604020202020204" pitchFamily="34" charset="0"/>
              </a:rPr>
              <a:t> </a:t>
            </a:r>
            <a:r>
              <a:rPr lang="ru-RU" sz="1600" dirty="0" err="1">
                <a:solidFill>
                  <a:srgbClr val="000000"/>
                </a:solidFill>
                <a:effectLst/>
                <a:ea typeface="Microsoft Sans Serif" panose="020B0604020202020204" pitchFamily="34" charset="0"/>
              </a:rPr>
              <a:t>Нс</a:t>
            </a:r>
            <a:r>
              <a:rPr lang="ru-RU" sz="1600" dirty="0">
                <a:solidFill>
                  <a:srgbClr val="000000"/>
                </a:solidFill>
                <a:effectLst/>
                <a:ea typeface="Microsoft Sans Serif" panose="020B0604020202020204" pitchFamily="34" charset="0"/>
              </a:rPr>
              <a:t>/м </a:t>
            </a:r>
            <a:r>
              <a:rPr lang="en-US" sz="1600" dirty="0">
                <a:solidFill>
                  <a:srgbClr val="000000"/>
                </a:solidFill>
                <a:effectLst/>
                <a:ea typeface="Microsoft Sans Serif" panose="020B0604020202020204" pitchFamily="34" charset="0"/>
              </a:rPr>
              <a:t>[27]</a:t>
            </a:r>
          </a:p>
          <a:p>
            <a:pPr marL="285750" indent="-285750">
              <a:buFont typeface="Arial" panose="020B0604020202020204" pitchFamily="34" charset="0"/>
              <a:buChar char="•"/>
            </a:pPr>
            <a:endParaRPr lang="ru-RU" sz="1600" dirty="0"/>
          </a:p>
        </p:txBody>
      </p:sp>
      <p:pic>
        <p:nvPicPr>
          <p:cNvPr id="10242" name="Picture 2" descr="Neutrophil - Wikipedia">
            <a:extLst>
              <a:ext uri="{FF2B5EF4-FFF2-40B4-BE49-F238E27FC236}">
                <a16:creationId xmlns:a16="http://schemas.microsoft.com/office/drawing/2014/main" id="{5F68C168-236D-4806-818C-88FC903F39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700808"/>
            <a:ext cx="2880320" cy="27936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03C1095-E568-44DC-A016-DB66A334ABB5}"/>
              </a:ext>
            </a:extLst>
          </p:cNvPr>
          <p:cNvSpPr txBox="1"/>
          <p:nvPr/>
        </p:nvSpPr>
        <p:spPr>
          <a:xfrm>
            <a:off x="839416" y="4494471"/>
            <a:ext cx="1440160" cy="369332"/>
          </a:xfrm>
          <a:prstGeom prst="rect">
            <a:avLst/>
          </a:prstGeom>
          <a:noFill/>
        </p:spPr>
        <p:txBody>
          <a:bodyPr wrap="square">
            <a:spAutoFit/>
          </a:bodyPr>
          <a:lstStyle/>
          <a:p>
            <a:r>
              <a:rPr lang="ru-RU" dirty="0">
                <a:hlinkClick r:id="rId3"/>
              </a:rPr>
              <a:t>Нейтрофил</a:t>
            </a:r>
            <a:endParaRPr lang="ru-RU" dirty="0"/>
          </a:p>
        </p:txBody>
      </p:sp>
    </p:spTree>
    <p:extLst>
      <p:ext uri="{BB962C8B-B14F-4D97-AF65-F5344CB8AC3E}">
        <p14:creationId xmlns:p14="http://schemas.microsoft.com/office/powerpoint/2010/main" val="167237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7D29A4-7FB4-49FD-97EE-545DD49F6337}"/>
              </a:ext>
            </a:extLst>
          </p:cNvPr>
          <p:cNvSpPr>
            <a:spLocks noGrp="1"/>
          </p:cNvSpPr>
          <p:nvPr>
            <p:ph type="title"/>
          </p:nvPr>
        </p:nvSpPr>
        <p:spPr/>
        <p:txBody>
          <a:bodyPr/>
          <a:lstStyle/>
          <a:p>
            <a:r>
              <a:rPr lang="ru-RU" dirty="0"/>
              <a:t>Внутриклеточные структуры</a:t>
            </a:r>
            <a:r>
              <a:rPr lang="en-US" dirty="0"/>
              <a:t> - cortex</a:t>
            </a:r>
            <a:endParaRPr lang="ru-RU" dirty="0"/>
          </a:p>
        </p:txBody>
      </p:sp>
      <p:sp>
        <p:nvSpPr>
          <p:cNvPr id="6" name="TextBox 5">
            <a:extLst>
              <a:ext uri="{FF2B5EF4-FFF2-40B4-BE49-F238E27FC236}">
                <a16:creationId xmlns:a16="http://schemas.microsoft.com/office/drawing/2014/main" id="{981A6C20-155A-47DF-B48D-D613C91A7167}"/>
              </a:ext>
            </a:extLst>
          </p:cNvPr>
          <p:cNvSpPr txBox="1"/>
          <p:nvPr/>
        </p:nvSpPr>
        <p:spPr>
          <a:xfrm>
            <a:off x="8184232" y="1581265"/>
            <a:ext cx="4098893" cy="2308324"/>
          </a:xfrm>
          <a:prstGeom prst="rect">
            <a:avLst/>
          </a:prstGeom>
          <a:noFill/>
        </p:spPr>
        <p:txBody>
          <a:bodyPr wrap="square">
            <a:spAutoFit/>
          </a:bodyPr>
          <a:lstStyle/>
          <a:p>
            <a:r>
              <a:rPr lang="ru-RU" dirty="0"/>
              <a:t>Многие клетки (например, лейкоциты, эритроциты и эпителиальные клетки) содержат относительно плотную структуру, прилегающую к клеточной мембране, называемую корой</a:t>
            </a:r>
            <a:r>
              <a:rPr lang="en-US" dirty="0"/>
              <a:t> (cortex)</a:t>
            </a:r>
            <a:r>
              <a:rPr lang="ru-RU" dirty="0"/>
              <a:t> , с небольшой внутренней сетью. </a:t>
            </a:r>
          </a:p>
          <a:p>
            <a:endParaRPr lang="ru-RU" dirty="0"/>
          </a:p>
        </p:txBody>
      </p:sp>
      <p:pic>
        <p:nvPicPr>
          <p:cNvPr id="7" name="Мультимедиа в Интернете 6" title="biosights: May 1 2017 - The cell cortex makes use of plastin’s connections">
            <a:hlinkClick r:id="" action="ppaction://media"/>
            <a:extLst>
              <a:ext uri="{FF2B5EF4-FFF2-40B4-BE49-F238E27FC236}">
                <a16:creationId xmlns:a16="http://schemas.microsoft.com/office/drawing/2014/main" id="{B8E78E24-9DC2-4EC9-B6A1-5483C95D057F}"/>
              </a:ext>
            </a:extLst>
          </p:cNvPr>
          <p:cNvPicPr>
            <a:picLocks noRot="1" noChangeAspect="1"/>
          </p:cNvPicPr>
          <p:nvPr>
            <a:videoFile r:link="rId1"/>
          </p:nvPr>
        </p:nvPicPr>
        <p:blipFill>
          <a:blip r:embed="rId3"/>
          <a:stretch>
            <a:fillRect/>
          </a:stretch>
        </p:blipFill>
        <p:spPr>
          <a:xfrm>
            <a:off x="191344" y="1581265"/>
            <a:ext cx="7901763" cy="4464496"/>
          </a:xfrm>
          <a:prstGeom prst="rect">
            <a:avLst/>
          </a:prstGeom>
        </p:spPr>
      </p:pic>
    </p:spTree>
    <p:extLst>
      <p:ext uri="{BB962C8B-B14F-4D97-AF65-F5344CB8AC3E}">
        <p14:creationId xmlns:p14="http://schemas.microsoft.com/office/powerpoint/2010/main" val="4338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B791C6-15DD-412F-82C9-D0C47A6A5973}"/>
              </a:ext>
            </a:extLst>
          </p:cNvPr>
          <p:cNvSpPr>
            <a:spLocks noGrp="1"/>
          </p:cNvSpPr>
          <p:nvPr>
            <p:ph type="title"/>
          </p:nvPr>
        </p:nvSpPr>
        <p:spPr/>
        <p:txBody>
          <a:bodyPr/>
          <a:lstStyle/>
          <a:p>
            <a:r>
              <a:rPr lang="ru-RU" dirty="0"/>
              <a:t>Внутриклеточные структуры</a:t>
            </a:r>
            <a:r>
              <a:rPr lang="en-US" dirty="0"/>
              <a:t> - </a:t>
            </a:r>
            <a:r>
              <a:rPr lang="en-US" dirty="0" err="1"/>
              <a:t>spectrin</a:t>
            </a:r>
            <a:endParaRPr lang="ru-RU" dirty="0"/>
          </a:p>
        </p:txBody>
      </p:sp>
      <p:sp>
        <p:nvSpPr>
          <p:cNvPr id="4" name="TextBox 3">
            <a:extLst>
              <a:ext uri="{FF2B5EF4-FFF2-40B4-BE49-F238E27FC236}">
                <a16:creationId xmlns:a16="http://schemas.microsoft.com/office/drawing/2014/main" id="{92A840DC-A501-4C5C-A129-8A8FA86A0F9A}"/>
              </a:ext>
            </a:extLst>
          </p:cNvPr>
          <p:cNvSpPr txBox="1"/>
          <p:nvPr/>
        </p:nvSpPr>
        <p:spPr>
          <a:xfrm>
            <a:off x="424882" y="6081782"/>
            <a:ext cx="11521280" cy="646331"/>
          </a:xfrm>
          <a:prstGeom prst="rect">
            <a:avLst/>
          </a:prstGeom>
          <a:noFill/>
        </p:spPr>
        <p:txBody>
          <a:bodyPr wrap="square">
            <a:spAutoFit/>
          </a:bodyPr>
          <a:lstStyle/>
          <a:p>
            <a:r>
              <a:rPr lang="ru-RU" dirty="0"/>
              <a:t>В эритроцитах эта кора содержит другой нитевидный белок, </a:t>
            </a:r>
            <a:r>
              <a:rPr lang="ru-RU" dirty="0" err="1"/>
              <a:t>спектрин</a:t>
            </a:r>
            <a:r>
              <a:rPr lang="ru-RU" dirty="0"/>
              <a:t>, и в значительной степени отвечает за жесткость формы клетки. </a:t>
            </a:r>
          </a:p>
        </p:txBody>
      </p:sp>
      <p:pic>
        <p:nvPicPr>
          <p:cNvPr id="7" name="Мультимедиа в Интернете 6" title="Travis Armiger: Demonstrating Nuclear Mechanics with a New Element, Spectrin">
            <a:hlinkClick r:id="" action="ppaction://media"/>
            <a:extLst>
              <a:ext uri="{FF2B5EF4-FFF2-40B4-BE49-F238E27FC236}">
                <a16:creationId xmlns:a16="http://schemas.microsoft.com/office/drawing/2014/main" id="{D7B91E25-6396-467E-8039-304B53F13477}"/>
              </a:ext>
            </a:extLst>
          </p:cNvPr>
          <p:cNvPicPr>
            <a:picLocks noRot="1" noChangeAspect="1"/>
          </p:cNvPicPr>
          <p:nvPr>
            <a:videoFile r:link="rId1"/>
          </p:nvPr>
        </p:nvPicPr>
        <p:blipFill>
          <a:blip r:embed="rId3"/>
          <a:stretch>
            <a:fillRect/>
          </a:stretch>
        </p:blipFill>
        <p:spPr>
          <a:xfrm>
            <a:off x="1991544" y="1707943"/>
            <a:ext cx="7133798" cy="4030596"/>
          </a:xfrm>
          <a:prstGeom prst="rect">
            <a:avLst/>
          </a:prstGeom>
        </p:spPr>
      </p:pic>
    </p:spTree>
    <p:extLst>
      <p:ext uri="{BB962C8B-B14F-4D97-AF65-F5344CB8AC3E}">
        <p14:creationId xmlns:p14="http://schemas.microsoft.com/office/powerpoint/2010/main" val="181459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A8EA81-EDF3-4654-8ABA-BB68370383E9}"/>
              </a:ext>
            </a:extLst>
          </p:cNvPr>
          <p:cNvSpPr>
            <a:spLocks noGrp="1"/>
          </p:cNvSpPr>
          <p:nvPr>
            <p:ph type="title"/>
          </p:nvPr>
        </p:nvSpPr>
        <p:spPr/>
        <p:txBody>
          <a:bodyPr/>
          <a:lstStyle/>
          <a:p>
            <a:r>
              <a:rPr lang="ru-RU" dirty="0"/>
              <a:t>Внутриклеточные структуры</a:t>
            </a:r>
            <a:r>
              <a:rPr lang="en-US" dirty="0"/>
              <a:t> - </a:t>
            </a:r>
            <a:r>
              <a:rPr lang="ru-RU" dirty="0"/>
              <a:t>микроворсинки </a:t>
            </a:r>
          </a:p>
        </p:txBody>
      </p:sp>
      <p:sp>
        <p:nvSpPr>
          <p:cNvPr id="4" name="TextBox 3">
            <a:extLst>
              <a:ext uri="{FF2B5EF4-FFF2-40B4-BE49-F238E27FC236}">
                <a16:creationId xmlns:a16="http://schemas.microsoft.com/office/drawing/2014/main" id="{6AD38626-ED71-4952-897E-DC07B127B94C}"/>
              </a:ext>
            </a:extLst>
          </p:cNvPr>
          <p:cNvSpPr txBox="1"/>
          <p:nvPr/>
        </p:nvSpPr>
        <p:spPr>
          <a:xfrm>
            <a:off x="8960324" y="3140968"/>
            <a:ext cx="3040332" cy="1477328"/>
          </a:xfrm>
          <a:prstGeom prst="rect">
            <a:avLst/>
          </a:prstGeom>
          <a:noFill/>
        </p:spPr>
        <p:txBody>
          <a:bodyPr wrap="square">
            <a:spAutoFit/>
          </a:bodyPr>
          <a:lstStyle/>
          <a:p>
            <a:r>
              <a:rPr lang="ru-RU" dirty="0"/>
              <a:t>Многие эпителиальные клетки, такие как обнаруженные в кишечнике называемые микроворсинками</a:t>
            </a:r>
          </a:p>
        </p:txBody>
      </p:sp>
      <p:pic>
        <p:nvPicPr>
          <p:cNvPr id="5" name="Мультимедиа в Интернете 4" title="Intestinal Microvilli Dynamic environment">
            <a:hlinkClick r:id="" action="ppaction://media"/>
            <a:extLst>
              <a:ext uri="{FF2B5EF4-FFF2-40B4-BE49-F238E27FC236}">
                <a16:creationId xmlns:a16="http://schemas.microsoft.com/office/drawing/2014/main" id="{116E0CD5-169F-4DEF-B33E-69746C092707}"/>
              </a:ext>
            </a:extLst>
          </p:cNvPr>
          <p:cNvPicPr>
            <a:picLocks noRot="1" noChangeAspect="1"/>
          </p:cNvPicPr>
          <p:nvPr>
            <a:videoFile r:link="rId1"/>
          </p:nvPr>
        </p:nvPicPr>
        <p:blipFill>
          <a:blip r:embed="rId3"/>
          <a:stretch>
            <a:fillRect/>
          </a:stretch>
        </p:blipFill>
        <p:spPr>
          <a:xfrm>
            <a:off x="191344" y="1628800"/>
            <a:ext cx="8454870" cy="4777001"/>
          </a:xfrm>
          <a:prstGeom prst="rect">
            <a:avLst/>
          </a:prstGeom>
        </p:spPr>
      </p:pic>
    </p:spTree>
    <p:extLst>
      <p:ext uri="{BB962C8B-B14F-4D97-AF65-F5344CB8AC3E}">
        <p14:creationId xmlns:p14="http://schemas.microsoft.com/office/powerpoint/2010/main" val="76850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B7461D-03EA-4B2D-B76F-B3A76A7E141F}"/>
              </a:ext>
            </a:extLst>
          </p:cNvPr>
          <p:cNvSpPr>
            <a:spLocks noGrp="1"/>
          </p:cNvSpPr>
          <p:nvPr>
            <p:ph type="title"/>
          </p:nvPr>
        </p:nvSpPr>
        <p:spPr/>
        <p:txBody>
          <a:bodyPr/>
          <a:lstStyle/>
          <a:p>
            <a:r>
              <a:rPr lang="ru-RU" dirty="0"/>
              <a:t>Внутриклеточные структуры</a:t>
            </a:r>
            <a:r>
              <a:rPr lang="en-US" dirty="0"/>
              <a:t> - </a:t>
            </a:r>
            <a:r>
              <a:rPr lang="ru-RU" dirty="0"/>
              <a:t>реснички</a:t>
            </a:r>
          </a:p>
        </p:txBody>
      </p:sp>
      <p:pic>
        <p:nvPicPr>
          <p:cNvPr id="3" name="Мультимедиа в Интернете 2" title="Cells’ hairlike cilia may keep coronavirus out of the lungs | Science News">
            <a:hlinkClick r:id="" action="ppaction://media"/>
            <a:extLst>
              <a:ext uri="{FF2B5EF4-FFF2-40B4-BE49-F238E27FC236}">
                <a16:creationId xmlns:a16="http://schemas.microsoft.com/office/drawing/2014/main" id="{F5AB42E9-F1F0-4A82-8627-FE01FD6DBACB}"/>
              </a:ext>
            </a:extLst>
          </p:cNvPr>
          <p:cNvPicPr>
            <a:picLocks noRot="1" noChangeAspect="1"/>
          </p:cNvPicPr>
          <p:nvPr>
            <a:videoFile r:link="rId1"/>
          </p:nvPr>
        </p:nvPicPr>
        <p:blipFill>
          <a:blip r:embed="rId3"/>
          <a:stretch>
            <a:fillRect/>
          </a:stretch>
        </p:blipFill>
        <p:spPr>
          <a:xfrm>
            <a:off x="119336" y="1556792"/>
            <a:ext cx="8666450" cy="4896544"/>
          </a:xfrm>
          <a:prstGeom prst="rect">
            <a:avLst/>
          </a:prstGeom>
        </p:spPr>
      </p:pic>
      <p:sp>
        <p:nvSpPr>
          <p:cNvPr id="5" name="TextBox 4">
            <a:extLst>
              <a:ext uri="{FF2B5EF4-FFF2-40B4-BE49-F238E27FC236}">
                <a16:creationId xmlns:a16="http://schemas.microsoft.com/office/drawing/2014/main" id="{FDEF2CB9-CA6A-49E1-B19F-1533A8F5D6B0}"/>
              </a:ext>
            </a:extLst>
          </p:cNvPr>
          <p:cNvSpPr txBox="1"/>
          <p:nvPr/>
        </p:nvSpPr>
        <p:spPr>
          <a:xfrm>
            <a:off x="8904311" y="1607889"/>
            <a:ext cx="2928775" cy="4524315"/>
          </a:xfrm>
          <a:prstGeom prst="rect">
            <a:avLst/>
          </a:prstGeom>
          <a:noFill/>
        </p:spPr>
        <p:txBody>
          <a:bodyPr wrap="square">
            <a:spAutoFit/>
          </a:bodyPr>
          <a:lstStyle/>
          <a:p>
            <a:r>
              <a:rPr lang="ru-RU" dirty="0"/>
              <a:t>Многие эпителиальные клетки, выстилающие легочные дыхательные пути, также содержат выступы </a:t>
            </a:r>
            <a:r>
              <a:rPr lang="en-US" dirty="0"/>
              <a:t>- </a:t>
            </a:r>
            <a:r>
              <a:rPr lang="ru-RU" dirty="0"/>
              <a:t>реснички, которые отходят от их апикальной поверхности. Реснички, в частности, способствуют транспорту слизи по дыхательному дереву и имеют четко выраженную внутреннюю структуру, прежде всего за счет микротрубочек, что придает им значительную жесткость.</a:t>
            </a:r>
          </a:p>
        </p:txBody>
      </p:sp>
      <p:sp>
        <p:nvSpPr>
          <p:cNvPr id="7" name="TextBox 6">
            <a:extLst>
              <a:ext uri="{FF2B5EF4-FFF2-40B4-BE49-F238E27FC236}">
                <a16:creationId xmlns:a16="http://schemas.microsoft.com/office/drawing/2014/main" id="{C2BB2BDE-5F3F-4DF0-99BA-136D8CE44158}"/>
              </a:ext>
            </a:extLst>
          </p:cNvPr>
          <p:cNvSpPr txBox="1"/>
          <p:nvPr/>
        </p:nvSpPr>
        <p:spPr>
          <a:xfrm>
            <a:off x="0" y="6488668"/>
            <a:ext cx="10058400" cy="369332"/>
          </a:xfrm>
          <a:prstGeom prst="rect">
            <a:avLst/>
          </a:prstGeom>
          <a:noFill/>
        </p:spPr>
        <p:txBody>
          <a:bodyPr wrap="square">
            <a:spAutoFit/>
          </a:bodyPr>
          <a:lstStyle/>
          <a:p>
            <a:r>
              <a:rPr lang="ru-RU" dirty="0"/>
              <a:t>Волосообразные реснички клеток могут удерживать коронавирус от попадания в легкие</a:t>
            </a:r>
          </a:p>
        </p:txBody>
      </p:sp>
    </p:spTree>
    <p:extLst>
      <p:ext uri="{BB962C8B-B14F-4D97-AF65-F5344CB8AC3E}">
        <p14:creationId xmlns:p14="http://schemas.microsoft.com/office/powerpoint/2010/main" val="104665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CFBCD3-2DAA-41BD-AA7D-7925EAB4490F}"/>
              </a:ext>
            </a:extLst>
          </p:cNvPr>
          <p:cNvSpPr>
            <a:spLocks noGrp="1"/>
          </p:cNvSpPr>
          <p:nvPr>
            <p:ph type="title"/>
          </p:nvPr>
        </p:nvSpPr>
        <p:spPr/>
        <p:txBody>
          <a:bodyPr/>
          <a:lstStyle/>
          <a:p>
            <a:r>
              <a:rPr lang="ru-RU" dirty="0"/>
              <a:t>Внутриклеточные структуры</a:t>
            </a:r>
            <a:r>
              <a:rPr lang="en-US" dirty="0"/>
              <a:t> - </a:t>
            </a:r>
            <a:r>
              <a:rPr lang="ru-RU" dirty="0"/>
              <a:t>ядро</a:t>
            </a:r>
          </a:p>
        </p:txBody>
      </p:sp>
      <p:sp>
        <p:nvSpPr>
          <p:cNvPr id="4" name="TextBox 3">
            <a:extLst>
              <a:ext uri="{FF2B5EF4-FFF2-40B4-BE49-F238E27FC236}">
                <a16:creationId xmlns:a16="http://schemas.microsoft.com/office/drawing/2014/main" id="{ABAC76B1-89E5-4A75-8090-2B532560071B}"/>
              </a:ext>
            </a:extLst>
          </p:cNvPr>
          <p:cNvSpPr txBox="1"/>
          <p:nvPr/>
        </p:nvSpPr>
        <p:spPr>
          <a:xfrm>
            <a:off x="4079776" y="1700808"/>
            <a:ext cx="7848872" cy="5078313"/>
          </a:xfrm>
          <a:prstGeom prst="rect">
            <a:avLst/>
          </a:prstGeom>
          <a:noFill/>
        </p:spPr>
        <p:txBody>
          <a:bodyPr wrap="square">
            <a:spAutoFit/>
          </a:bodyPr>
          <a:lstStyle/>
          <a:p>
            <a:r>
              <a:rPr lang="ru-RU" dirty="0"/>
              <a:t>Мы знаем относительно мало о механических свойствах ядра, но некоторые недавние исследования начали исследовать ядерную механику </a:t>
            </a:r>
            <a:r>
              <a:rPr lang="en-US" dirty="0"/>
              <a:t>[29]</a:t>
            </a:r>
            <a:r>
              <a:rPr lang="ru-RU" dirty="0"/>
              <a:t>: MPA изолированных ядер демонстрирует поведение ползучести по степенному закону, в котором преобладает ДНК. </a:t>
            </a:r>
          </a:p>
          <a:p>
            <a:endParaRPr lang="ru-RU" dirty="0"/>
          </a:p>
          <a:p>
            <a:pPr marL="342900" indent="-342900">
              <a:buAutoNum type="alphaUcParenBoth"/>
            </a:pPr>
            <a:r>
              <a:rPr lang="ru-RU" dirty="0"/>
              <a:t>Изолированное ядро, </a:t>
            </a:r>
            <a:r>
              <a:rPr lang="ru-RU" dirty="0" err="1"/>
              <a:t>аспирированное</a:t>
            </a:r>
            <a:r>
              <a:rPr lang="ru-RU" dirty="0"/>
              <a:t> в микропипетку с внутренним диаметром 6 мкм при постоянном приложенном давлении 15 кПа, демонстрирует деформацию ядра, а также ядрышек (стрелки). </a:t>
            </a:r>
          </a:p>
          <a:p>
            <a:pPr marL="342900" indent="-342900">
              <a:buAutoNum type="alphaUcParenBoth"/>
            </a:pPr>
            <a:r>
              <a:rPr lang="ru-RU" dirty="0"/>
              <a:t>Податливость ползучести, J, как функция времени показывает степенное поведение в течение четырех десятилетий с показателем степени α ≈ 0,3. Когда давление сбрасывается, длина выступа уменьшается в той же степени. </a:t>
            </a:r>
          </a:p>
          <a:p>
            <a:pPr marL="342900" indent="-342900">
              <a:buAutoNum type="alphaUcParenBoth"/>
            </a:pPr>
            <a:r>
              <a:rPr lang="ru-RU" dirty="0" err="1"/>
              <a:t>Аспирированные</a:t>
            </a:r>
            <a:r>
              <a:rPr lang="ru-RU" dirty="0"/>
              <a:t> ядра с ДНК, меченной GFP-</a:t>
            </a:r>
            <a:r>
              <a:rPr lang="ru-RU" dirty="0" err="1"/>
              <a:t>ламином</a:t>
            </a:r>
            <a:r>
              <a:rPr lang="ru-RU" dirty="0"/>
              <a:t> B и </a:t>
            </a:r>
            <a:r>
              <a:rPr lang="ru-RU" dirty="0" err="1"/>
              <a:t>Hoechst</a:t>
            </a:r>
            <a:r>
              <a:rPr lang="ru-RU" dirty="0"/>
              <a:t> 33342, показывают относительный вклад в условиях деформации. ДНК, по-видимому, просачивается по всему ядру и заполняет микропипетку, а в </a:t>
            </a:r>
            <a:r>
              <a:rPr lang="ru-RU" dirty="0" err="1"/>
              <a:t>ламинах</a:t>
            </a:r>
            <a:r>
              <a:rPr lang="ru-RU" dirty="0"/>
              <a:t>, по-видимому, преобладает внутренняя сеть, которая вызывает изгибание участков вне микропипетки.</a:t>
            </a:r>
          </a:p>
          <a:p>
            <a:endParaRPr lang="ru-RU" dirty="0"/>
          </a:p>
        </p:txBody>
      </p:sp>
      <p:pic>
        <p:nvPicPr>
          <p:cNvPr id="11266" name="Picture 2">
            <a:extLst>
              <a:ext uri="{FF2B5EF4-FFF2-40B4-BE49-F238E27FC236}">
                <a16:creationId xmlns:a16="http://schemas.microsoft.com/office/drawing/2014/main" id="{E7CBD7C0-919E-4B6B-ADFA-01DFD74D0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566159"/>
            <a:ext cx="3066083" cy="529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2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D75533-D282-41C7-82E9-65D98F56B506}"/>
              </a:ext>
            </a:extLst>
          </p:cNvPr>
          <p:cNvSpPr>
            <a:spLocks noGrp="1"/>
          </p:cNvSpPr>
          <p:nvPr>
            <p:ph type="title"/>
          </p:nvPr>
        </p:nvSpPr>
        <p:spPr/>
        <p:txBody>
          <a:bodyPr/>
          <a:lstStyle/>
          <a:p>
            <a:r>
              <a:rPr lang="ru-RU" dirty="0"/>
              <a:t>Цитоскелет</a:t>
            </a:r>
          </a:p>
        </p:txBody>
      </p:sp>
      <p:pic>
        <p:nvPicPr>
          <p:cNvPr id="5" name="Рисунок 4">
            <a:extLst>
              <a:ext uri="{FF2B5EF4-FFF2-40B4-BE49-F238E27FC236}">
                <a16:creationId xmlns:a16="http://schemas.microsoft.com/office/drawing/2014/main" id="{0BD1B709-A07C-4D45-9C0E-134F192335B2}"/>
              </a:ext>
            </a:extLst>
          </p:cNvPr>
          <p:cNvPicPr>
            <a:picLocks noChangeAspect="1"/>
          </p:cNvPicPr>
          <p:nvPr/>
        </p:nvPicPr>
        <p:blipFill>
          <a:blip r:embed="rId2"/>
          <a:stretch>
            <a:fillRect/>
          </a:stretch>
        </p:blipFill>
        <p:spPr>
          <a:xfrm>
            <a:off x="180989" y="1700808"/>
            <a:ext cx="5728395" cy="2964695"/>
          </a:xfrm>
          <a:prstGeom prst="rect">
            <a:avLst/>
          </a:prstGeom>
        </p:spPr>
      </p:pic>
      <p:pic>
        <p:nvPicPr>
          <p:cNvPr id="7" name="Рисунок 6">
            <a:extLst>
              <a:ext uri="{FF2B5EF4-FFF2-40B4-BE49-F238E27FC236}">
                <a16:creationId xmlns:a16="http://schemas.microsoft.com/office/drawing/2014/main" id="{3FE652EB-563A-4343-B508-CCB8F3BBDEC3}"/>
              </a:ext>
            </a:extLst>
          </p:cNvPr>
          <p:cNvPicPr>
            <a:picLocks noChangeAspect="1"/>
          </p:cNvPicPr>
          <p:nvPr/>
        </p:nvPicPr>
        <p:blipFill>
          <a:blip r:embed="rId3"/>
          <a:stretch>
            <a:fillRect/>
          </a:stretch>
        </p:blipFill>
        <p:spPr>
          <a:xfrm>
            <a:off x="5996824" y="1692796"/>
            <a:ext cx="6014187" cy="4616524"/>
          </a:xfrm>
          <a:prstGeom prst="rect">
            <a:avLst/>
          </a:prstGeom>
        </p:spPr>
      </p:pic>
      <p:sp>
        <p:nvSpPr>
          <p:cNvPr id="11" name="TextBox 10">
            <a:extLst>
              <a:ext uri="{FF2B5EF4-FFF2-40B4-BE49-F238E27FC236}">
                <a16:creationId xmlns:a16="http://schemas.microsoft.com/office/drawing/2014/main" id="{5FA4C245-67C6-46D2-97BE-B235CE1E2C43}"/>
              </a:ext>
            </a:extLst>
          </p:cNvPr>
          <p:cNvSpPr txBox="1"/>
          <p:nvPr/>
        </p:nvSpPr>
        <p:spPr>
          <a:xfrm>
            <a:off x="407368" y="5144740"/>
            <a:ext cx="6096000" cy="1200329"/>
          </a:xfrm>
          <a:prstGeom prst="rect">
            <a:avLst/>
          </a:prstGeom>
          <a:noFill/>
        </p:spPr>
        <p:txBody>
          <a:bodyPr wrap="square">
            <a:spAutoFit/>
          </a:bodyPr>
          <a:lstStyle/>
          <a:p>
            <a:r>
              <a:rPr lang="ru-RU" dirty="0"/>
              <a:t>Филаменты, составляющие цитоскелет:</a:t>
            </a:r>
          </a:p>
          <a:p>
            <a:r>
              <a:rPr lang="ru-RU" dirty="0"/>
              <a:t>(</a:t>
            </a:r>
            <a:r>
              <a:rPr lang="en-US" dirty="0"/>
              <a:t>A</a:t>
            </a:r>
            <a:r>
              <a:rPr lang="ru-RU" dirty="0"/>
              <a:t>) Актиновые филаменты. </a:t>
            </a:r>
          </a:p>
          <a:p>
            <a:r>
              <a:rPr lang="ru-RU" dirty="0"/>
              <a:t>(</a:t>
            </a:r>
            <a:r>
              <a:rPr lang="en-US" dirty="0"/>
              <a:t>B</a:t>
            </a:r>
            <a:r>
              <a:rPr lang="ru-RU" dirty="0"/>
              <a:t>) Микротрубочки. </a:t>
            </a:r>
          </a:p>
          <a:p>
            <a:r>
              <a:rPr lang="ru-RU" dirty="0"/>
              <a:t>(</a:t>
            </a:r>
            <a:r>
              <a:rPr lang="en-US" dirty="0"/>
              <a:t>C</a:t>
            </a:r>
            <a:r>
              <a:rPr lang="ru-RU" dirty="0"/>
              <a:t>) Промежуточные филаменты.</a:t>
            </a:r>
          </a:p>
        </p:txBody>
      </p:sp>
    </p:spTree>
    <p:extLst>
      <p:ext uri="{BB962C8B-B14F-4D97-AF65-F5344CB8AC3E}">
        <p14:creationId xmlns:p14="http://schemas.microsoft.com/office/powerpoint/2010/main" val="11995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883A6C-8ECF-4B1B-9D0B-33026326634C}"/>
              </a:ext>
            </a:extLst>
          </p:cNvPr>
          <p:cNvSpPr>
            <a:spLocks noGrp="1"/>
          </p:cNvSpPr>
          <p:nvPr>
            <p:ph type="title"/>
          </p:nvPr>
        </p:nvSpPr>
        <p:spPr/>
        <p:txBody>
          <a:bodyPr/>
          <a:lstStyle/>
          <a:p>
            <a:r>
              <a:rPr lang="ru-RU" dirty="0"/>
              <a:t>Цитоскелет - Актиновые филаменты</a:t>
            </a:r>
          </a:p>
        </p:txBody>
      </p:sp>
      <p:sp>
        <p:nvSpPr>
          <p:cNvPr id="4" name="TextBox 3">
            <a:extLst>
              <a:ext uri="{FF2B5EF4-FFF2-40B4-BE49-F238E27FC236}">
                <a16:creationId xmlns:a16="http://schemas.microsoft.com/office/drawing/2014/main" id="{5A49E7F9-9522-45AB-A1D4-23CAB84F4B3C}"/>
              </a:ext>
            </a:extLst>
          </p:cNvPr>
          <p:cNvSpPr txBox="1"/>
          <p:nvPr/>
        </p:nvSpPr>
        <p:spPr>
          <a:xfrm>
            <a:off x="5951984" y="1743520"/>
            <a:ext cx="6094602" cy="3139321"/>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Мигрирующие клетки имеют довольно уникальную структуру, но опять же сильно различаются от типа клетки к типу клетки. В общем, передний край клетки отправляет выпячивания, либо ламеллиподии, либо филоподии, которые богаты актином и сильно сшиты. Динамика полимеризации и деполимеризации актина критична для миграции и находится в центре многих недавних исследований. Активное сокращение сети за счет актин-миозиновых взаимодействий также играет центральную роль и обеспечивает необходимую движущую силу. [30]</a:t>
            </a:r>
            <a:endParaRPr lang="ru-RU" dirty="0"/>
          </a:p>
        </p:txBody>
      </p:sp>
      <p:pic>
        <p:nvPicPr>
          <p:cNvPr id="6" name="Рисунок 5">
            <a:extLst>
              <a:ext uri="{FF2B5EF4-FFF2-40B4-BE49-F238E27FC236}">
                <a16:creationId xmlns:a16="http://schemas.microsoft.com/office/drawing/2014/main" id="{74FAF00E-7A93-4408-96D8-8D817D5DA999}"/>
              </a:ext>
            </a:extLst>
          </p:cNvPr>
          <p:cNvPicPr>
            <a:picLocks noChangeAspect="1"/>
          </p:cNvPicPr>
          <p:nvPr/>
        </p:nvPicPr>
        <p:blipFill>
          <a:blip r:embed="rId2"/>
          <a:stretch>
            <a:fillRect/>
          </a:stretch>
        </p:blipFill>
        <p:spPr>
          <a:xfrm>
            <a:off x="839416" y="1627126"/>
            <a:ext cx="4258269" cy="3458058"/>
          </a:xfrm>
          <a:prstGeom prst="rect">
            <a:avLst/>
          </a:prstGeom>
        </p:spPr>
      </p:pic>
      <p:sp>
        <p:nvSpPr>
          <p:cNvPr id="10" name="TextBox 9">
            <a:extLst>
              <a:ext uri="{FF2B5EF4-FFF2-40B4-BE49-F238E27FC236}">
                <a16:creationId xmlns:a16="http://schemas.microsoft.com/office/drawing/2014/main" id="{03A66D23-9F35-421C-93E2-B1EA4F946149}"/>
              </a:ext>
            </a:extLst>
          </p:cNvPr>
          <p:cNvSpPr txBox="1"/>
          <p:nvPr/>
        </p:nvSpPr>
        <p:spPr>
          <a:xfrm>
            <a:off x="427849" y="5085184"/>
            <a:ext cx="11336301" cy="1815882"/>
          </a:xfrm>
          <a:prstGeom prst="rect">
            <a:avLst/>
          </a:prstGeom>
          <a:noFill/>
        </p:spPr>
        <p:txBody>
          <a:bodyPr wrap="square">
            <a:spAutoFit/>
          </a:bodyPr>
          <a:lstStyle/>
          <a:p>
            <a:r>
              <a:rPr lang="ru-RU" sz="1400" b="1" dirty="0"/>
              <a:t>Схема </a:t>
            </a:r>
            <a:r>
              <a:rPr lang="ru-RU" sz="1400" b="1" dirty="0" err="1"/>
              <a:t>актинового</a:t>
            </a:r>
            <a:r>
              <a:rPr lang="ru-RU" sz="1400" b="1" dirty="0"/>
              <a:t> цикла. </a:t>
            </a:r>
            <a:r>
              <a:rPr lang="ru-RU" sz="1400" dirty="0"/>
              <a:t>Актин-связывающие белки регулируют сборку и разборку актина. Регулируемые белки контролируют:</a:t>
            </a:r>
          </a:p>
          <a:p>
            <a:r>
              <a:rPr lang="ru-RU" sz="1400" dirty="0"/>
              <a:t>(1) обнажение зазубренных концов (</a:t>
            </a:r>
            <a:r>
              <a:rPr lang="ru-RU" sz="1400" dirty="0" err="1"/>
              <a:t>кепирующий</a:t>
            </a:r>
            <a:r>
              <a:rPr lang="ru-RU" sz="1400" dirty="0"/>
              <a:t> белок);</a:t>
            </a:r>
          </a:p>
          <a:p>
            <a:r>
              <a:rPr lang="ru-RU" sz="1400" dirty="0"/>
              <a:t>(2) скорость разборки субъединицы АДФ и высвобождения </a:t>
            </a:r>
            <a:r>
              <a:rPr lang="ru-RU" sz="1400" dirty="0" err="1"/>
              <a:t>Pi</a:t>
            </a:r>
            <a:r>
              <a:rPr lang="ru-RU" sz="1400" dirty="0"/>
              <a:t> (</a:t>
            </a:r>
            <a:r>
              <a:rPr lang="ru-RU" sz="1400" dirty="0" err="1"/>
              <a:t>кофилин</a:t>
            </a:r>
            <a:r>
              <a:rPr lang="ru-RU" sz="1400" dirty="0"/>
              <a:t>);</a:t>
            </a:r>
          </a:p>
          <a:p>
            <a:r>
              <a:rPr lang="ru-RU" sz="1400" dirty="0"/>
              <a:t>(3) скорость обмена нуклеотидов АДФ/АТФ на G-актине и количество G-актина, доступного для полимеризации на зазубренных концах (</a:t>
            </a:r>
            <a:r>
              <a:rPr lang="ru-RU" sz="1400" dirty="0" err="1"/>
              <a:t>профилин</a:t>
            </a:r>
            <a:r>
              <a:rPr lang="ru-RU" sz="1400" dirty="0"/>
              <a:t>);</a:t>
            </a:r>
          </a:p>
          <a:p>
            <a:r>
              <a:rPr lang="ru-RU" sz="1400" dirty="0"/>
              <a:t>(4) обнажение заостренных концов (комплекс Arp2/3);</a:t>
            </a:r>
          </a:p>
          <a:p>
            <a:r>
              <a:rPr lang="ru-RU" sz="1400" dirty="0"/>
              <a:t>(5) количество филаментов (</a:t>
            </a:r>
            <a:r>
              <a:rPr lang="ru-RU" sz="1400" dirty="0" err="1"/>
              <a:t>гельсолин</a:t>
            </a:r>
            <a:r>
              <a:rPr lang="ru-RU" sz="1400" dirty="0"/>
              <a:t>, комплекс Arp2/3 и </a:t>
            </a:r>
            <a:r>
              <a:rPr lang="ru-RU" sz="1400" dirty="0" err="1"/>
              <a:t>кофилин</a:t>
            </a:r>
            <a:r>
              <a:rPr lang="ru-RU" sz="1400" dirty="0"/>
              <a:t>). β4-тимозин действует как пассивный секвестрирующий белок, предотвращающий сборку G-актина на свободных заостренных концах.</a:t>
            </a:r>
          </a:p>
        </p:txBody>
      </p:sp>
    </p:spTree>
    <p:extLst>
      <p:ext uri="{BB962C8B-B14F-4D97-AF65-F5344CB8AC3E}">
        <p14:creationId xmlns:p14="http://schemas.microsoft.com/office/powerpoint/2010/main" val="294959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5D6B9E-130E-475F-908D-9D88F9A82483}"/>
              </a:ext>
            </a:extLst>
          </p:cNvPr>
          <p:cNvSpPr>
            <a:spLocks noGrp="1"/>
          </p:cNvSpPr>
          <p:nvPr>
            <p:ph type="title"/>
          </p:nvPr>
        </p:nvSpPr>
        <p:spPr/>
        <p:txBody>
          <a:bodyPr/>
          <a:lstStyle/>
          <a:p>
            <a:r>
              <a:rPr lang="ru-RU" dirty="0"/>
              <a:t>Цитоскелет - Актиновые филаменты</a:t>
            </a:r>
          </a:p>
        </p:txBody>
      </p:sp>
      <p:sp>
        <p:nvSpPr>
          <p:cNvPr id="7" name="TextBox 6">
            <a:extLst>
              <a:ext uri="{FF2B5EF4-FFF2-40B4-BE49-F238E27FC236}">
                <a16:creationId xmlns:a16="http://schemas.microsoft.com/office/drawing/2014/main" id="{8540B9C3-EC7D-4976-A123-DA7FA46277CC}"/>
              </a:ext>
            </a:extLst>
          </p:cNvPr>
          <p:cNvSpPr txBox="1"/>
          <p:nvPr/>
        </p:nvSpPr>
        <p:spPr>
          <a:xfrm>
            <a:off x="4583832" y="1628800"/>
            <a:ext cx="7416824" cy="4801314"/>
          </a:xfrm>
          <a:prstGeom prst="rect">
            <a:avLst/>
          </a:prstGeom>
          <a:noFill/>
        </p:spPr>
        <p:txBody>
          <a:bodyPr wrap="square">
            <a:spAutoFit/>
          </a:bodyPr>
          <a:lstStyle/>
          <a:p>
            <a:r>
              <a:rPr lang="ru-RU" dirty="0"/>
              <a:t>Актиновые филаменты образуются в результате полимеризации глобулярного мономерного актина (G-актина) в скрученную нить филаментозного актина (F-актина) диаметром 7-9 </a:t>
            </a:r>
            <a:r>
              <a:rPr lang="ru-RU" dirty="0" err="1"/>
              <a:t>нм</a:t>
            </a:r>
            <a:r>
              <a:rPr lang="ru-RU" dirty="0"/>
              <a:t> со структурной полярностью, имеющей зазубренный конец и заостренный конец. Мономеры состоят из 375 аминокислот с молекулярной массой 43 </a:t>
            </a:r>
            <a:r>
              <a:rPr lang="ru-RU" dirty="0" err="1"/>
              <a:t>кДа</a:t>
            </a:r>
            <a:r>
              <a:rPr lang="ru-RU" dirty="0"/>
              <a:t>. АТФ может связываться с зазубренным концом, что позволяет присоединять мономер и рост </a:t>
            </a:r>
            <a:r>
              <a:rPr lang="ru-RU" dirty="0" err="1"/>
              <a:t>филамента</a:t>
            </a:r>
            <a:r>
              <a:rPr lang="ru-RU" dirty="0"/>
              <a:t>, в то время как деполимеризация происходит преимущественно на заостренном конце</a:t>
            </a:r>
            <a:r>
              <a:rPr lang="en-US" dirty="0"/>
              <a:t>.</a:t>
            </a:r>
          </a:p>
          <a:p>
            <a:endParaRPr lang="en-US" dirty="0"/>
          </a:p>
          <a:p>
            <a:r>
              <a:rPr lang="ru-RU" dirty="0"/>
              <a:t>Рост и организация филаментов регулируются многими факторами, в том числе концентрацией ионов и множеством белков-</a:t>
            </a:r>
            <a:r>
              <a:rPr lang="ru-RU" dirty="0" err="1"/>
              <a:t>кэпирующих</a:t>
            </a:r>
            <a:r>
              <a:rPr lang="ru-RU" dirty="0"/>
              <a:t>, связывающих, разветвляющих и расщепляющих белков. Из актиновых филаментов под действием различных актин-связывающих белков (ABP) могут образовываться третичные структуры, такие как пучки волокон, называемые «стрессовыми волокнами», или трехмерная решетчатая сеть.</a:t>
            </a:r>
          </a:p>
        </p:txBody>
      </p:sp>
      <p:pic>
        <p:nvPicPr>
          <p:cNvPr id="9" name="Рисунок 8">
            <a:extLst>
              <a:ext uri="{FF2B5EF4-FFF2-40B4-BE49-F238E27FC236}">
                <a16:creationId xmlns:a16="http://schemas.microsoft.com/office/drawing/2014/main" id="{A663BAE8-3E05-4CB2-92E5-3388913511FD}"/>
              </a:ext>
            </a:extLst>
          </p:cNvPr>
          <p:cNvPicPr>
            <a:picLocks noChangeAspect="1"/>
          </p:cNvPicPr>
          <p:nvPr/>
        </p:nvPicPr>
        <p:blipFill>
          <a:blip r:embed="rId2"/>
          <a:stretch>
            <a:fillRect/>
          </a:stretch>
        </p:blipFill>
        <p:spPr>
          <a:xfrm>
            <a:off x="206192" y="1844824"/>
            <a:ext cx="4143953" cy="4039164"/>
          </a:xfrm>
          <a:prstGeom prst="rect">
            <a:avLst/>
          </a:prstGeom>
        </p:spPr>
      </p:pic>
    </p:spTree>
    <p:extLst>
      <p:ext uri="{BB962C8B-B14F-4D97-AF65-F5344CB8AC3E}">
        <p14:creationId xmlns:p14="http://schemas.microsoft.com/office/powerpoint/2010/main" val="79867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6A3126-3936-445E-8CDA-1177F875136B}"/>
              </a:ext>
            </a:extLst>
          </p:cNvPr>
          <p:cNvSpPr>
            <a:spLocks noGrp="1"/>
          </p:cNvSpPr>
          <p:nvPr>
            <p:ph type="title"/>
          </p:nvPr>
        </p:nvSpPr>
        <p:spPr/>
        <p:txBody>
          <a:bodyPr/>
          <a:lstStyle/>
          <a:p>
            <a:r>
              <a:rPr lang="ru-RU" dirty="0"/>
              <a:t>1.1 Различные точки зрения на цитоскелет</a:t>
            </a:r>
          </a:p>
        </p:txBody>
      </p:sp>
      <p:sp>
        <p:nvSpPr>
          <p:cNvPr id="4" name="TextBox 3">
            <a:extLst>
              <a:ext uri="{FF2B5EF4-FFF2-40B4-BE49-F238E27FC236}">
                <a16:creationId xmlns:a16="http://schemas.microsoft.com/office/drawing/2014/main" id="{BC3BE207-03E8-41CF-811C-A89813E29784}"/>
              </a:ext>
            </a:extLst>
          </p:cNvPr>
          <p:cNvSpPr txBox="1"/>
          <p:nvPr/>
        </p:nvSpPr>
        <p:spPr>
          <a:xfrm>
            <a:off x="2855640" y="1772816"/>
            <a:ext cx="9217024" cy="4801314"/>
          </a:xfrm>
          <a:prstGeom prst="rect">
            <a:avLst/>
          </a:prstGeom>
          <a:noFill/>
        </p:spPr>
        <p:txBody>
          <a:bodyPr wrap="square">
            <a:spAutoFit/>
          </a:bodyPr>
          <a:lstStyle/>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как сшитый разветвленный полимер и расширили предыдущие модели полимерных цепей, чтобы описать актиновый цитоскелет</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рассматривают волокнистую матрицу как континуум, превышающий некоторый критический масштаб длины, либо как набор распорок или балок, которые сопротивляются деформации за счет жесткости на изгиб каждого элемента</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отмечают сходство между клеткой и крупномасштабными структурами, механическая целостность которых определяется балансом между элементами, находящимися в состоянии растяжения, и элементами, находящимися в состоянии сжатия</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как гель, который использует потенциал фазового перехода для выполнения некоторых своих динамических процессов</a:t>
            </a:r>
            <a:endParaRPr lang="ru-RU" dirty="0">
              <a:solidFill>
                <a:srgbClr val="000000"/>
              </a:solidFill>
              <a:latin typeface="Microsoft Sans Serif" panose="020B0604020202020204" pitchFamily="34" charset="0"/>
              <a:ea typeface="Microsoft Sans Serif" panose="020B0604020202020204" pitchFamily="34" charset="0"/>
            </a:endParaRPr>
          </a:p>
          <a:p>
            <a:endParaRPr lang="ru-RU" dirty="0"/>
          </a:p>
          <a:p>
            <a:r>
              <a:rPr lang="fy-NL" sz="1800" dirty="0">
                <a:solidFill>
                  <a:srgbClr val="000000"/>
                </a:solidFill>
                <a:effectLst/>
                <a:latin typeface="Microsoft Sans Serif" panose="020B0604020202020204" pitchFamily="34" charset="0"/>
                <a:ea typeface="Microsoft Sans Serif" panose="020B0604020202020204" pitchFamily="34" charset="0"/>
              </a:rPr>
              <a:t>В основе всей этой сложности лежит знание того, что клетка живая и постоянно активно меняет свои свойства, как следствие многих факторов окружающей среды.</a:t>
            </a:r>
            <a:endParaRPr lang="ru-RU" dirty="0"/>
          </a:p>
        </p:txBody>
      </p:sp>
      <p:pic>
        <p:nvPicPr>
          <p:cNvPr id="4098" name="Picture 2" descr="Cell Mechanics : From Single Scale-Based Models to Multiscale Modeling book cover">
            <a:extLst>
              <a:ext uri="{FF2B5EF4-FFF2-40B4-BE49-F238E27FC236}">
                <a16:creationId xmlns:a16="http://schemas.microsoft.com/office/drawing/2014/main" id="{BA3B72F5-CF7A-4C1E-8E87-E8882ED40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844824"/>
            <a:ext cx="2592288" cy="38740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CFB8D0-5104-4605-95E3-1D559E780E2F}"/>
              </a:ext>
            </a:extLst>
          </p:cNvPr>
          <p:cNvSpPr txBox="1"/>
          <p:nvPr/>
        </p:nvSpPr>
        <p:spPr>
          <a:xfrm>
            <a:off x="263352" y="5938840"/>
            <a:ext cx="2592288" cy="707886"/>
          </a:xfrm>
          <a:prstGeom prst="rect">
            <a:avLst/>
          </a:prstGeom>
          <a:noFill/>
        </p:spPr>
        <p:txBody>
          <a:bodyPr wrap="square">
            <a:spAutoFit/>
          </a:bodyPr>
          <a:lstStyle/>
          <a:p>
            <a:r>
              <a:rPr lang="ru-RU" sz="1000" dirty="0">
                <a:hlinkClick r:id="rId3"/>
              </a:rPr>
              <a:t>https://www.routledge.com/Cell-Mechanics-From-Single-Scale-Based-Models-to-Multiscale-Modeling/Chauviere-Preziosi-Verdier/p/book/9780367384524</a:t>
            </a:r>
            <a:endParaRPr lang="ru-RU" sz="1000" dirty="0"/>
          </a:p>
        </p:txBody>
      </p:sp>
    </p:spTree>
    <p:extLst>
      <p:ext uri="{BB962C8B-B14F-4D97-AF65-F5344CB8AC3E}">
        <p14:creationId xmlns:p14="http://schemas.microsoft.com/office/powerpoint/2010/main" val="93189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922EF0-0F06-4810-B919-06EF1B6F6DC1}"/>
              </a:ext>
            </a:extLst>
          </p:cNvPr>
          <p:cNvSpPr>
            <a:spLocks noGrp="1"/>
          </p:cNvSpPr>
          <p:nvPr>
            <p:ph type="title"/>
          </p:nvPr>
        </p:nvSpPr>
        <p:spPr/>
        <p:txBody>
          <a:bodyPr/>
          <a:lstStyle/>
          <a:p>
            <a:r>
              <a:rPr lang="ru-RU" dirty="0"/>
              <a:t>Цитоскелет - Важность актиновых филаментов</a:t>
            </a:r>
          </a:p>
        </p:txBody>
      </p:sp>
      <p:sp>
        <p:nvSpPr>
          <p:cNvPr id="4" name="TextBox 3">
            <a:extLst>
              <a:ext uri="{FF2B5EF4-FFF2-40B4-BE49-F238E27FC236}">
                <a16:creationId xmlns:a16="http://schemas.microsoft.com/office/drawing/2014/main" id="{F47FF281-2547-45B9-93D5-A59815BC366E}"/>
              </a:ext>
            </a:extLst>
          </p:cNvPr>
          <p:cNvSpPr txBox="1"/>
          <p:nvPr/>
        </p:nvSpPr>
        <p:spPr>
          <a:xfrm>
            <a:off x="7104112" y="1700808"/>
            <a:ext cx="4654442" cy="4247317"/>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Важность актиновых филаментов выражается в том факте, что актин составляет от 1 до 10 процентов всего белка в большинстве клеток и присутствует в еще более высоких концентрациях в мышечных клетках. Считается, что актин является основным структурным компонентом большинства клеток; он быстро и резко реагирует на внешние силы, а также играет важную роль в формировании выпячиваний переднего края во время миграции клеток. Как показывают данные в Таблице 1-2, актиновые филаменты, измеренные различными методами</a:t>
            </a:r>
            <a:endParaRPr lang="ru-RU" dirty="0"/>
          </a:p>
        </p:txBody>
      </p:sp>
      <p:pic>
        <p:nvPicPr>
          <p:cNvPr id="5" name="Мультимедиа в Интернете 4" title="GFP beta actin labelled stress fibers timelapse">
            <a:hlinkClick r:id="" action="ppaction://media"/>
            <a:extLst>
              <a:ext uri="{FF2B5EF4-FFF2-40B4-BE49-F238E27FC236}">
                <a16:creationId xmlns:a16="http://schemas.microsoft.com/office/drawing/2014/main" id="{9B009D80-ED86-4672-AD89-A7166CD8F7D3}"/>
              </a:ext>
            </a:extLst>
          </p:cNvPr>
          <p:cNvPicPr>
            <a:picLocks noRot="1" noChangeAspect="1"/>
          </p:cNvPicPr>
          <p:nvPr>
            <a:videoFile r:link="rId1"/>
          </p:nvPr>
        </p:nvPicPr>
        <p:blipFill>
          <a:blip r:embed="rId3"/>
          <a:stretch>
            <a:fillRect/>
          </a:stretch>
        </p:blipFill>
        <p:spPr>
          <a:xfrm>
            <a:off x="191344" y="1700808"/>
            <a:ext cx="6743963" cy="5057972"/>
          </a:xfrm>
          <a:prstGeom prst="rect">
            <a:avLst/>
          </a:prstGeom>
        </p:spPr>
      </p:pic>
      <p:sp>
        <p:nvSpPr>
          <p:cNvPr id="9" name="TextBox 8">
            <a:extLst>
              <a:ext uri="{FF2B5EF4-FFF2-40B4-BE49-F238E27FC236}">
                <a16:creationId xmlns:a16="http://schemas.microsoft.com/office/drawing/2014/main" id="{A468CE33-0139-4DB5-8FDD-8A20CFAC87D2}"/>
              </a:ext>
            </a:extLst>
          </p:cNvPr>
          <p:cNvSpPr txBox="1"/>
          <p:nvPr/>
        </p:nvSpPr>
        <p:spPr>
          <a:xfrm>
            <a:off x="6935307" y="6414972"/>
            <a:ext cx="6096000" cy="369332"/>
          </a:xfrm>
          <a:prstGeom prst="rect">
            <a:avLst/>
          </a:prstGeom>
          <a:noFill/>
        </p:spPr>
        <p:txBody>
          <a:bodyPr wrap="square">
            <a:spAutoFit/>
          </a:bodyPr>
          <a:lstStyle/>
          <a:p>
            <a:r>
              <a:rPr lang="ru-RU" dirty="0"/>
              <a:t>Стрессовые волокна, меченные бета-актином GFP</a:t>
            </a:r>
          </a:p>
        </p:txBody>
      </p:sp>
    </p:spTree>
    <p:extLst>
      <p:ext uri="{BB962C8B-B14F-4D97-AF65-F5344CB8AC3E}">
        <p14:creationId xmlns:p14="http://schemas.microsoft.com/office/powerpoint/2010/main" val="146932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02C901-C6B8-4C50-97C5-32CC6CD5E7AD}"/>
              </a:ext>
            </a:extLst>
          </p:cNvPr>
          <p:cNvSpPr>
            <a:spLocks noGrp="1"/>
          </p:cNvSpPr>
          <p:nvPr>
            <p:ph type="title"/>
          </p:nvPr>
        </p:nvSpPr>
        <p:spPr/>
        <p:txBody>
          <a:bodyPr/>
          <a:lstStyle/>
          <a:p>
            <a:r>
              <a:rPr lang="ru-RU" dirty="0"/>
              <a:t>Цитоскелет - эластические свойства</a:t>
            </a:r>
          </a:p>
        </p:txBody>
      </p:sp>
      <p:sp>
        <p:nvSpPr>
          <p:cNvPr id="6" name="TextBox 5">
            <a:extLst>
              <a:ext uri="{FF2B5EF4-FFF2-40B4-BE49-F238E27FC236}">
                <a16:creationId xmlns:a16="http://schemas.microsoft.com/office/drawing/2014/main" id="{20B38FA5-CC3C-444F-8CDD-49430BC83783}"/>
              </a:ext>
            </a:extLst>
          </p:cNvPr>
          <p:cNvSpPr txBox="1"/>
          <p:nvPr/>
        </p:nvSpPr>
        <p:spPr>
          <a:xfrm>
            <a:off x="551384" y="1700808"/>
            <a:ext cx="11449272" cy="1200329"/>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Как показывают данные в Таблице, актиновые филаменты, измеренные различными методами</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ru-RU" dirty="0"/>
              <a:t>являются жесткими, имеют длину последействия в несколько микрон и эффективный модуль Юнга, определяемый по жесткости на изгиб и радиусу 1-3 x 10</a:t>
            </a:r>
            <a:r>
              <a:rPr lang="ru-RU" baseline="30000" dirty="0"/>
              <a:t>9</a:t>
            </a:r>
            <a:r>
              <a:rPr lang="ru-RU" dirty="0"/>
              <a:t> Па, что сравнимо с полистиролом 3 x 10</a:t>
            </a:r>
            <a:r>
              <a:rPr lang="ru-RU" baseline="30000" dirty="0"/>
              <a:t>9</a:t>
            </a:r>
            <a:r>
              <a:rPr lang="ru-RU" dirty="0"/>
              <a:t> Па  и почти равно костному 9 x 10</a:t>
            </a:r>
            <a:r>
              <a:rPr lang="ru-RU" baseline="30000" dirty="0"/>
              <a:t>9</a:t>
            </a:r>
            <a:r>
              <a:rPr lang="ru-RU" dirty="0"/>
              <a:t> Па.</a:t>
            </a:r>
          </a:p>
        </p:txBody>
      </p:sp>
      <p:graphicFrame>
        <p:nvGraphicFramePr>
          <p:cNvPr id="7" name="Таблица 7">
            <a:extLst>
              <a:ext uri="{FF2B5EF4-FFF2-40B4-BE49-F238E27FC236}">
                <a16:creationId xmlns:a16="http://schemas.microsoft.com/office/drawing/2014/main" id="{940DB059-7AC2-4716-8D19-01844EDC70AC}"/>
              </a:ext>
            </a:extLst>
          </p:cNvPr>
          <p:cNvGraphicFramePr>
            <a:graphicFrameLocks noGrp="1"/>
          </p:cNvGraphicFramePr>
          <p:nvPr>
            <p:extLst>
              <p:ext uri="{D42A27DB-BD31-4B8C-83A1-F6EECF244321}">
                <p14:modId xmlns:p14="http://schemas.microsoft.com/office/powerpoint/2010/main" val="3331013369"/>
              </p:ext>
            </p:extLst>
          </p:nvPr>
        </p:nvGraphicFramePr>
        <p:xfrm>
          <a:off x="551384" y="2943404"/>
          <a:ext cx="11449272" cy="2026920"/>
        </p:xfrm>
        <a:graphic>
          <a:graphicData uri="http://schemas.openxmlformats.org/drawingml/2006/table">
            <a:tbl>
              <a:tblPr firstRow="1" bandRow="1">
                <a:tableStyleId>{21E4AEA4-8DFA-4A89-87EB-49C32662AFE0}</a:tableStyleId>
              </a:tblPr>
              <a:tblGrid>
                <a:gridCol w="3477663">
                  <a:extLst>
                    <a:ext uri="{9D8B030D-6E8A-4147-A177-3AD203B41FA5}">
                      <a16:colId xmlns:a16="http://schemas.microsoft.com/office/drawing/2014/main" val="3638853658"/>
                    </a:ext>
                  </a:extLst>
                </a:gridCol>
                <a:gridCol w="2019288">
                  <a:extLst>
                    <a:ext uri="{9D8B030D-6E8A-4147-A177-3AD203B41FA5}">
                      <a16:colId xmlns:a16="http://schemas.microsoft.com/office/drawing/2014/main" val="3783838561"/>
                    </a:ext>
                  </a:extLst>
                </a:gridCol>
                <a:gridCol w="1487825">
                  <a:extLst>
                    <a:ext uri="{9D8B030D-6E8A-4147-A177-3AD203B41FA5}">
                      <a16:colId xmlns:a16="http://schemas.microsoft.com/office/drawing/2014/main" val="3156880218"/>
                    </a:ext>
                  </a:extLst>
                </a:gridCol>
                <a:gridCol w="1931942">
                  <a:extLst>
                    <a:ext uri="{9D8B030D-6E8A-4147-A177-3AD203B41FA5}">
                      <a16:colId xmlns:a16="http://schemas.microsoft.com/office/drawing/2014/main" val="2982094045"/>
                    </a:ext>
                  </a:extLst>
                </a:gridCol>
                <a:gridCol w="2532554">
                  <a:extLst>
                    <a:ext uri="{9D8B030D-6E8A-4147-A177-3AD203B41FA5}">
                      <a16:colId xmlns:a16="http://schemas.microsoft.com/office/drawing/2014/main" val="1836159914"/>
                    </a:ext>
                  </a:extLst>
                </a:gridCol>
              </a:tblGrid>
              <a:tr h="370840">
                <a:tc>
                  <a:txBody>
                    <a:bodyPr/>
                    <a:lstStyle/>
                    <a:p>
                      <a:endParaRPr lang="ru-RU"/>
                    </a:p>
                  </a:txBody>
                  <a:tcPr/>
                </a:tc>
                <a:tc>
                  <a:txBody>
                    <a:bodyPr/>
                    <a:lstStyle/>
                    <a:p>
                      <a:r>
                        <a:rPr lang="fy-NL" sz="1800" b="1" kern="1200" dirty="0">
                          <a:solidFill>
                            <a:schemeClr val="lt1"/>
                          </a:solidFill>
                          <a:effectLst/>
                          <a:latin typeface="+mn-lt"/>
                          <a:ea typeface="+mn-ea"/>
                          <a:cs typeface="+mn-cs"/>
                        </a:rPr>
                        <a:t>Диаметр</a:t>
                      </a:r>
                      <a:r>
                        <a:rPr lang="ru-RU" sz="1800" b="1" kern="1200" dirty="0">
                          <a:solidFill>
                            <a:schemeClr val="lt1"/>
                          </a:solidFill>
                          <a:effectLst/>
                          <a:latin typeface="+mn-lt"/>
                          <a:ea typeface="+mn-ea"/>
                          <a:cs typeface="+mn-cs"/>
                        </a:rPr>
                        <a:t>, 2а(</a:t>
                      </a:r>
                      <a:r>
                        <a:rPr lang="ru-RU" sz="1800" b="1" kern="1200" dirty="0" err="1">
                          <a:solidFill>
                            <a:schemeClr val="lt1"/>
                          </a:solidFill>
                          <a:effectLst/>
                          <a:latin typeface="+mn-lt"/>
                          <a:ea typeface="+mn-ea"/>
                          <a:cs typeface="+mn-cs"/>
                        </a:rPr>
                        <a:t>нм</a:t>
                      </a:r>
                      <a:r>
                        <a:rPr lang="ru-RU" sz="1800" b="1" kern="1200" dirty="0">
                          <a:solidFill>
                            <a:schemeClr val="lt1"/>
                          </a:solidFill>
                          <a:effectLst/>
                          <a:latin typeface="+mn-lt"/>
                          <a:ea typeface="+mn-ea"/>
                          <a:cs typeface="+mn-cs"/>
                        </a:rPr>
                        <a:t>)</a:t>
                      </a:r>
                      <a:endParaRPr lang="ru-RU" dirty="0"/>
                    </a:p>
                  </a:txBody>
                  <a:tcPr/>
                </a:tc>
                <a:tc>
                  <a:txBody>
                    <a:bodyPr/>
                    <a:lstStyle/>
                    <a:p>
                      <a:r>
                        <a:rPr lang="ru-RU" dirty="0"/>
                        <a:t>Длина растяжения, </a:t>
                      </a:r>
                      <a:r>
                        <a:rPr lang="en-US" dirty="0" err="1"/>
                        <a:t>lp</a:t>
                      </a:r>
                      <a:r>
                        <a:rPr lang="en-US" dirty="0"/>
                        <a:t> (</a:t>
                      </a:r>
                      <a:r>
                        <a:rPr lang="ru-RU" dirty="0"/>
                        <a:t>мкм)</a:t>
                      </a:r>
                    </a:p>
                  </a:txBody>
                  <a:tcPr/>
                </a:tc>
                <a:tc>
                  <a:txBody>
                    <a:bodyPr/>
                    <a:lstStyle/>
                    <a:p>
                      <a:r>
                        <a:rPr lang="ru-RU" dirty="0"/>
                        <a:t>Жесткость на изгиб, </a:t>
                      </a:r>
                      <a:r>
                        <a:rPr lang="en-US" dirty="0"/>
                        <a:t>K</a:t>
                      </a:r>
                      <a:r>
                        <a:rPr lang="en-US" baseline="-25000" dirty="0"/>
                        <a:t>B</a:t>
                      </a:r>
                      <a:r>
                        <a:rPr lang="en-US" dirty="0"/>
                        <a:t>(</a:t>
                      </a:r>
                      <a:r>
                        <a:rPr lang="ru-RU" dirty="0"/>
                        <a:t>Нм</a:t>
                      </a:r>
                      <a:r>
                        <a:rPr lang="ru-RU" baseline="30000" dirty="0"/>
                        <a:t>2</a:t>
                      </a:r>
                      <a:r>
                        <a:rPr lang="en-US" dirty="0"/>
                        <a:t>)</a:t>
                      </a:r>
                      <a:endParaRPr lang="ru-RU" dirty="0"/>
                    </a:p>
                  </a:txBody>
                  <a:tcPr/>
                </a:tc>
                <a:tc>
                  <a:txBody>
                    <a:bodyPr/>
                    <a:lstStyle/>
                    <a:p>
                      <a:r>
                        <a:rPr lang="ru-RU" dirty="0"/>
                        <a:t>Модуль Юнга, </a:t>
                      </a:r>
                      <a:r>
                        <a:rPr lang="en-US" dirty="0"/>
                        <a:t>E (</a:t>
                      </a:r>
                      <a:r>
                        <a:rPr lang="ru-RU" dirty="0"/>
                        <a:t>Па</a:t>
                      </a:r>
                      <a:r>
                        <a:rPr lang="en-US" dirty="0"/>
                        <a:t>)</a:t>
                      </a:r>
                      <a:endParaRPr lang="ru-RU" dirty="0"/>
                    </a:p>
                  </a:txBody>
                  <a:tcPr/>
                </a:tc>
                <a:extLst>
                  <a:ext uri="{0D108BD9-81ED-4DB2-BD59-A6C34878D82A}">
                    <a16:rowId xmlns:a16="http://schemas.microsoft.com/office/drawing/2014/main" val="349351497"/>
                  </a:ext>
                </a:extLst>
              </a:tr>
              <a:tr h="370840">
                <a:tc>
                  <a:txBody>
                    <a:bodyPr/>
                    <a:lstStyle/>
                    <a:p>
                      <a:r>
                        <a:rPr lang="fy-NL" sz="1800" kern="1200" dirty="0">
                          <a:solidFill>
                            <a:schemeClr val="dk1"/>
                          </a:solidFill>
                          <a:effectLst/>
                          <a:latin typeface="+mn-lt"/>
                          <a:ea typeface="+mn-ea"/>
                          <a:cs typeface="+mn-cs"/>
                        </a:rPr>
                        <a:t>актинов</a:t>
                      </a:r>
                      <a:r>
                        <a:rPr lang="ru-RU" sz="1800" kern="1200" dirty="0" err="1">
                          <a:solidFill>
                            <a:schemeClr val="dk1"/>
                          </a:solidFill>
                          <a:effectLst/>
                          <a:latin typeface="+mn-lt"/>
                          <a:ea typeface="+mn-ea"/>
                          <a:cs typeface="+mn-cs"/>
                        </a:rPr>
                        <a:t>ые</a:t>
                      </a:r>
                      <a:r>
                        <a:rPr lang="ru-RU" sz="1800" kern="1200" dirty="0">
                          <a:solidFill>
                            <a:schemeClr val="dk1"/>
                          </a:solidFill>
                          <a:effectLst/>
                          <a:latin typeface="+mn-lt"/>
                          <a:ea typeface="+mn-ea"/>
                          <a:cs typeface="+mn-cs"/>
                        </a:rPr>
                        <a:t> филаменты</a:t>
                      </a:r>
                      <a:endParaRPr lang="ru-RU" dirty="0"/>
                    </a:p>
                  </a:txBody>
                  <a:tcPr/>
                </a:tc>
                <a:tc>
                  <a:txBody>
                    <a:bodyPr/>
                    <a:lstStyle/>
                    <a:p>
                      <a:r>
                        <a:rPr lang="ru-RU" dirty="0"/>
                        <a:t>6-8</a:t>
                      </a:r>
                    </a:p>
                  </a:txBody>
                  <a:tcPr/>
                </a:tc>
                <a:tc>
                  <a:txBody>
                    <a:bodyPr/>
                    <a:lstStyle/>
                    <a:p>
                      <a:r>
                        <a:rPr lang="ru-RU" dirty="0"/>
                        <a:t>15</a:t>
                      </a:r>
                    </a:p>
                  </a:txBody>
                  <a:tcPr/>
                </a:tc>
                <a:tc>
                  <a:txBody>
                    <a:bodyPr/>
                    <a:lstStyle/>
                    <a:p>
                      <a:r>
                        <a:rPr lang="en-US" dirty="0"/>
                        <a:t>7</a:t>
                      </a:r>
                      <a:r>
                        <a:rPr lang="ru-RU" sz="1800" b="0" i="0" u="none" strike="noStrike" kern="1200" baseline="0" dirty="0">
                          <a:solidFill>
                            <a:schemeClr val="dk1"/>
                          </a:solidFill>
                          <a:latin typeface="+mn-lt"/>
                          <a:ea typeface="+mn-ea"/>
                          <a:cs typeface="+mn-cs"/>
                        </a:rPr>
                        <a:t>×</a:t>
                      </a:r>
                      <a:r>
                        <a:rPr lang="en-US" dirty="0"/>
                        <a:t>10</a:t>
                      </a:r>
                      <a:r>
                        <a:rPr lang="en-US" baseline="30000" dirty="0"/>
                        <a:t>-26</a:t>
                      </a:r>
                      <a:endParaRPr lang="ru-RU" baseline="30000" dirty="0"/>
                    </a:p>
                  </a:txBody>
                  <a:tcPr/>
                </a:tc>
                <a:tc>
                  <a:txBody>
                    <a:bodyPr/>
                    <a:lstStyle/>
                    <a:p>
                      <a:r>
                        <a:rPr lang="ru-RU" dirty="0"/>
                        <a:t>1.3–2.5×10</a:t>
                      </a:r>
                      <a:r>
                        <a:rPr lang="ru-RU" baseline="30000" dirty="0"/>
                        <a:t>9</a:t>
                      </a:r>
                    </a:p>
                  </a:txBody>
                  <a:tcPr/>
                </a:tc>
                <a:extLst>
                  <a:ext uri="{0D108BD9-81ED-4DB2-BD59-A6C34878D82A}">
                    <a16:rowId xmlns:a16="http://schemas.microsoft.com/office/drawing/2014/main" val="1581035300"/>
                  </a:ext>
                </a:extLst>
              </a:tr>
              <a:tr h="370840">
                <a:tc>
                  <a:txBody>
                    <a:bodyPr/>
                    <a:lstStyle/>
                    <a:p>
                      <a:r>
                        <a:rPr lang="fy-NL" sz="1800" kern="1200" dirty="0">
                          <a:solidFill>
                            <a:schemeClr val="dk1"/>
                          </a:solidFill>
                          <a:effectLst/>
                          <a:latin typeface="+mn-lt"/>
                          <a:ea typeface="+mn-ea"/>
                          <a:cs typeface="+mn-cs"/>
                        </a:rPr>
                        <a:t>микротрубочка</a:t>
                      </a:r>
                      <a:endParaRPr lang="ru-RU" dirty="0"/>
                    </a:p>
                  </a:txBody>
                  <a:tcPr/>
                </a:tc>
                <a:tc>
                  <a:txBody>
                    <a:bodyPr/>
                    <a:lstStyle/>
                    <a:p>
                      <a:r>
                        <a:rPr lang="ru-RU" dirty="0"/>
                        <a:t>25</a:t>
                      </a:r>
                    </a:p>
                  </a:txBody>
                  <a:tcPr/>
                </a:tc>
                <a:tc>
                  <a:txBody>
                    <a:bodyPr/>
                    <a:lstStyle/>
                    <a:p>
                      <a:r>
                        <a:rPr lang="ru-RU" dirty="0"/>
                        <a:t>6000</a:t>
                      </a:r>
                    </a:p>
                  </a:txBody>
                  <a:tcPr/>
                </a:tc>
                <a:tc>
                  <a:txBody>
                    <a:bodyPr/>
                    <a:lstStyle/>
                    <a:p>
                      <a:r>
                        <a:rPr lang="en-US" dirty="0"/>
                        <a:t>2.6</a:t>
                      </a:r>
                      <a:r>
                        <a:rPr lang="ru-RU" sz="1800" b="0" i="0" u="none" strike="noStrike" kern="1200" baseline="0" dirty="0">
                          <a:solidFill>
                            <a:schemeClr val="dk1"/>
                          </a:solidFill>
                          <a:latin typeface="+mn-lt"/>
                          <a:ea typeface="+mn-ea"/>
                          <a:cs typeface="+mn-cs"/>
                        </a:rPr>
                        <a:t>×</a:t>
                      </a:r>
                      <a:r>
                        <a:rPr lang="en-US" dirty="0"/>
                        <a:t>10</a:t>
                      </a:r>
                      <a:r>
                        <a:rPr lang="en-US" baseline="30000" dirty="0"/>
                        <a:t>-23</a:t>
                      </a:r>
                      <a:endParaRPr lang="ru-RU" baseline="30000" dirty="0"/>
                    </a:p>
                  </a:txBody>
                  <a:tcPr/>
                </a:tc>
                <a:tc>
                  <a:txBody>
                    <a:bodyPr/>
                    <a:lstStyle/>
                    <a:p>
                      <a:r>
                        <a:rPr lang="en-US" dirty="0"/>
                        <a:t>1</a:t>
                      </a:r>
                      <a:r>
                        <a:rPr lang="ru-RU" dirty="0"/>
                        <a:t>.</a:t>
                      </a:r>
                      <a:r>
                        <a:rPr lang="en-US" dirty="0"/>
                        <a:t>9</a:t>
                      </a:r>
                      <a:r>
                        <a:rPr lang="ru-RU" dirty="0"/>
                        <a:t>×10</a:t>
                      </a:r>
                      <a:r>
                        <a:rPr lang="ru-RU" baseline="30000" dirty="0"/>
                        <a:t>9</a:t>
                      </a:r>
                      <a:endParaRPr lang="ru-RU" dirty="0"/>
                    </a:p>
                  </a:txBody>
                  <a:tcPr/>
                </a:tc>
                <a:extLst>
                  <a:ext uri="{0D108BD9-81ED-4DB2-BD59-A6C34878D82A}">
                    <a16:rowId xmlns:a16="http://schemas.microsoft.com/office/drawing/2014/main" val="1057537549"/>
                  </a:ext>
                </a:extLst>
              </a:tr>
              <a:tr h="370840">
                <a:tc>
                  <a:txBody>
                    <a:bodyPr/>
                    <a:lstStyle/>
                    <a:p>
                      <a:r>
                        <a:rPr lang="ru-RU" sz="1800" kern="1200" dirty="0">
                          <a:solidFill>
                            <a:schemeClr val="dk1"/>
                          </a:solidFill>
                          <a:effectLst/>
                          <a:latin typeface="+mn-lt"/>
                          <a:ea typeface="+mn-ea"/>
                          <a:cs typeface="+mn-cs"/>
                        </a:rPr>
                        <a:t>п</a:t>
                      </a:r>
                      <a:r>
                        <a:rPr lang="fy-NL" sz="1800" kern="1200" dirty="0">
                          <a:solidFill>
                            <a:schemeClr val="dk1"/>
                          </a:solidFill>
                          <a:effectLst/>
                          <a:latin typeface="+mn-lt"/>
                          <a:ea typeface="+mn-ea"/>
                          <a:cs typeface="+mn-cs"/>
                        </a:rPr>
                        <a:t>ромежуточн</a:t>
                      </a:r>
                      <a:r>
                        <a:rPr lang="ru-RU" sz="1800" kern="1200" dirty="0" err="1">
                          <a:solidFill>
                            <a:schemeClr val="dk1"/>
                          </a:solidFill>
                          <a:effectLst/>
                          <a:latin typeface="+mn-lt"/>
                          <a:ea typeface="+mn-ea"/>
                          <a:cs typeface="+mn-cs"/>
                        </a:rPr>
                        <a:t>ые</a:t>
                      </a:r>
                      <a:r>
                        <a:rPr lang="fy-NL" sz="1800" kern="1200" dirty="0">
                          <a:solidFill>
                            <a:schemeClr val="dk1"/>
                          </a:solidFill>
                          <a:effectLst/>
                          <a:latin typeface="+mn-lt"/>
                          <a:ea typeface="+mn-ea"/>
                          <a:cs typeface="+mn-cs"/>
                        </a:rPr>
                        <a:t> </a:t>
                      </a:r>
                      <a:r>
                        <a:rPr lang="ru-RU" sz="1800" kern="1200" dirty="0">
                          <a:solidFill>
                            <a:schemeClr val="dk1"/>
                          </a:solidFill>
                          <a:effectLst/>
                          <a:latin typeface="+mn-lt"/>
                          <a:ea typeface="+mn-ea"/>
                          <a:cs typeface="+mn-cs"/>
                        </a:rPr>
                        <a:t>филаменты</a:t>
                      </a:r>
                      <a:endParaRPr lang="ru-RU" dirty="0"/>
                    </a:p>
                  </a:txBody>
                  <a:tcPr/>
                </a:tc>
                <a:tc>
                  <a:txBody>
                    <a:bodyPr/>
                    <a:lstStyle/>
                    <a:p>
                      <a:r>
                        <a:rPr lang="ru-RU" dirty="0"/>
                        <a:t>10</a:t>
                      </a:r>
                    </a:p>
                  </a:txBody>
                  <a:tcPr/>
                </a:tc>
                <a:tc>
                  <a:txBody>
                    <a:bodyPr/>
                    <a:lstStyle/>
                    <a:p>
                      <a:r>
                        <a:rPr lang="en-US" dirty="0"/>
                        <a:t>~1</a:t>
                      </a:r>
                      <a:endParaRPr lang="ru-RU" dirty="0"/>
                    </a:p>
                  </a:txBody>
                  <a:tcPr/>
                </a:tc>
                <a:tc>
                  <a:txBody>
                    <a:bodyPr/>
                    <a:lstStyle/>
                    <a:p>
                      <a:r>
                        <a:rPr lang="en-US" dirty="0"/>
                        <a:t>4</a:t>
                      </a:r>
                      <a:r>
                        <a:rPr lang="ru-RU" sz="1800" b="0" i="0" u="none" strike="noStrike" kern="1200" baseline="0" dirty="0">
                          <a:solidFill>
                            <a:schemeClr val="dk1"/>
                          </a:solidFill>
                          <a:latin typeface="+mn-lt"/>
                          <a:ea typeface="+mn-ea"/>
                          <a:cs typeface="+mn-cs"/>
                        </a:rPr>
                        <a:t>×</a:t>
                      </a:r>
                      <a:r>
                        <a:rPr lang="en-US" dirty="0"/>
                        <a:t>10</a:t>
                      </a:r>
                      <a:r>
                        <a:rPr lang="en-US" baseline="30000" dirty="0"/>
                        <a:t>-27</a:t>
                      </a:r>
                      <a:endParaRPr lang="ru-RU" baseline="30000" dirty="0"/>
                    </a:p>
                  </a:txBody>
                  <a:tcPr/>
                </a:tc>
                <a:tc>
                  <a:txBody>
                    <a:bodyPr/>
                    <a:lstStyle/>
                    <a:p>
                      <a:r>
                        <a:rPr lang="en-US" dirty="0"/>
                        <a:t>1</a:t>
                      </a:r>
                      <a:r>
                        <a:rPr lang="ru-RU" dirty="0"/>
                        <a:t>×10</a:t>
                      </a:r>
                      <a:r>
                        <a:rPr lang="ru-RU" baseline="30000" dirty="0"/>
                        <a:t>9</a:t>
                      </a:r>
                      <a:endParaRPr lang="ru-RU" dirty="0"/>
                    </a:p>
                  </a:txBody>
                  <a:tcPr/>
                </a:tc>
                <a:extLst>
                  <a:ext uri="{0D108BD9-81ED-4DB2-BD59-A6C34878D82A}">
                    <a16:rowId xmlns:a16="http://schemas.microsoft.com/office/drawing/2014/main" val="791785861"/>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E6A02B-2B10-4463-92A1-E20D3CC2EB24}"/>
                  </a:ext>
                </a:extLst>
              </p:cNvPr>
              <p:cNvSpPr txBox="1"/>
              <p:nvPr/>
            </p:nvSpPr>
            <p:spPr>
              <a:xfrm>
                <a:off x="551384" y="5157192"/>
                <a:ext cx="11469240" cy="1616533"/>
              </a:xfrm>
              <a:prstGeom prst="rect">
                <a:avLst/>
              </a:prstGeom>
              <a:noFill/>
            </p:spPr>
            <p:txBody>
              <a:bodyPr wrap="square">
                <a:spAutoFit/>
              </a:bodyPr>
              <a:lstStyle/>
              <a:p>
                <a:r>
                  <a:rPr lang="ru-RU" dirty="0"/>
                  <a:t>Упругие свойства актиновых филаментов и микротрубочек приблизительно согласуются с предсказанием, основанным на силе ван-дер-ваальсова притяжения между двумя поверхностями</a:t>
                </a:r>
                <a:r>
                  <a:rPr lang="en-US" dirty="0"/>
                  <a:t> [31]</a:t>
                </a:r>
              </a:p>
              <a:p>
                <a:r>
                  <a:rPr lang="ru-RU" dirty="0"/>
                  <a:t>Остаточная длина ( l</a:t>
                </a:r>
                <a:r>
                  <a:rPr lang="ru-RU" baseline="-25000" dirty="0"/>
                  <a:t>p</a:t>
                </a:r>
                <a:r>
                  <a:rPr lang="ru-RU" dirty="0"/>
                  <a:t> ) и жесткость на изгиб ( K</a:t>
                </a:r>
                <a:r>
                  <a:rPr lang="ru-RU" baseline="-25000" dirty="0"/>
                  <a:t>B</a:t>
                </a:r>
                <a:r>
                  <a:rPr lang="ru-RU" dirty="0"/>
                  <a:t> ) связаны выражением l</a:t>
                </a:r>
                <a:r>
                  <a:rPr lang="ru-RU" baseline="-25000" dirty="0"/>
                  <a:t>p</a:t>
                </a:r>
                <a:r>
                  <a:rPr lang="ru-RU" dirty="0"/>
                  <a:t> = K</a:t>
                </a:r>
                <a:r>
                  <a:rPr lang="ru-RU" baseline="-25000" dirty="0"/>
                  <a:t>B</a:t>
                </a:r>
                <a:r>
                  <a:rPr lang="ru-RU" dirty="0"/>
                  <a:t> / k</a:t>
                </a:r>
                <a:r>
                  <a:rPr lang="ru-RU" baseline="-25000" dirty="0"/>
                  <a:t>B</a:t>
                </a:r>
                <a:r>
                  <a:rPr lang="ru-RU" dirty="0"/>
                  <a:t>T . Изгибная жесткость и модуль Юнга ( E ) связаны выражением K</a:t>
                </a:r>
                <a:r>
                  <a:rPr lang="ru-RU" baseline="-25000" dirty="0"/>
                  <a:t>B</a:t>
                </a:r>
                <a:r>
                  <a:rPr lang="ru-RU" dirty="0"/>
                  <a:t> = EI = 4a</a:t>
                </a:r>
                <a:r>
                  <a:rPr lang="ru-RU" baseline="30000" dirty="0"/>
                  <a:t>4</a:t>
                </a:r>
                <a:r>
                  <a:rPr lang="ru-RU" dirty="0"/>
                  <a:t>E для сплошного стержня круглого сечения радиусом a, а </a:t>
                </a:r>
                <a:endParaRPr lang="en-US" dirty="0"/>
              </a:p>
              <a:p>
                <a:r>
                  <a:rPr lang="ru-RU" dirty="0"/>
                  <a:t>I = </a:t>
                </a:r>
                <a14:m>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oMath>
                </a14:m>
                <a:r>
                  <a:rPr lang="ru-RU" dirty="0"/>
                  <a:t> ( a</a:t>
                </a:r>
                <a:r>
                  <a:rPr lang="en-US" baseline="-25000" dirty="0"/>
                  <a:t>0</a:t>
                </a:r>
                <a:r>
                  <a:rPr lang="ru-RU" baseline="30000" dirty="0"/>
                  <a:t>4</a:t>
                </a:r>
                <a:r>
                  <a:rPr lang="ru-RU" dirty="0"/>
                  <a:t> — a</a:t>
                </a:r>
                <a:r>
                  <a:rPr lang="en-US" baseline="-25000" dirty="0"/>
                  <a:t>i</a:t>
                </a:r>
                <a:r>
                  <a:rPr lang="ru-RU" baseline="30000" dirty="0"/>
                  <a:t>4</a:t>
                </a:r>
                <a:r>
                  <a:rPr lang="ru-RU" dirty="0"/>
                  <a:t> </a:t>
                </a:r>
                <a:r>
                  <a:rPr lang="en-US" dirty="0"/>
                  <a:t>) </a:t>
                </a:r>
                <a:r>
                  <a:rPr lang="ru-RU" dirty="0"/>
                  <a:t>для полого цилиндра с внутренним и внешним радиусами a</a:t>
                </a:r>
                <a:r>
                  <a:rPr lang="ru-RU" baseline="-25000" dirty="0"/>
                  <a:t>i</a:t>
                </a:r>
                <a:r>
                  <a:rPr lang="ru-RU" dirty="0"/>
                  <a:t> и a</a:t>
                </a:r>
                <a:r>
                  <a:rPr lang="en-US" baseline="-25000" dirty="0"/>
                  <a:t>0</a:t>
                </a:r>
                <a:r>
                  <a:rPr lang="ru-RU" dirty="0"/>
                  <a:t> соответственно.</a:t>
                </a:r>
              </a:p>
            </p:txBody>
          </p:sp>
        </mc:Choice>
        <mc:Fallback xmlns="">
          <p:sp>
            <p:nvSpPr>
              <p:cNvPr id="11" name="TextBox 10">
                <a:extLst>
                  <a:ext uri="{FF2B5EF4-FFF2-40B4-BE49-F238E27FC236}">
                    <a16:creationId xmlns:a16="http://schemas.microsoft.com/office/drawing/2014/main" id="{B0E6A02B-2B10-4463-92A1-E20D3CC2EB24}"/>
                  </a:ext>
                </a:extLst>
              </p:cNvPr>
              <p:cNvSpPr txBox="1">
                <a:spLocks noRot="1" noChangeAspect="1" noMove="1" noResize="1" noEditPoints="1" noAdjustHandles="1" noChangeArrowheads="1" noChangeShapeType="1" noTextEdit="1"/>
              </p:cNvSpPr>
              <p:nvPr/>
            </p:nvSpPr>
            <p:spPr>
              <a:xfrm>
                <a:off x="551384" y="5157192"/>
                <a:ext cx="11469240" cy="1616533"/>
              </a:xfrm>
              <a:prstGeom prst="rect">
                <a:avLst/>
              </a:prstGeom>
              <a:blipFill>
                <a:blip r:embed="rId2"/>
                <a:stretch>
                  <a:fillRect l="-425" t="-2264"/>
                </a:stretch>
              </a:blipFill>
            </p:spPr>
            <p:txBody>
              <a:bodyPr/>
              <a:lstStyle/>
              <a:p>
                <a:r>
                  <a:rPr lang="ru-RU">
                    <a:noFill/>
                  </a:rPr>
                  <a:t> </a:t>
                </a:r>
              </a:p>
            </p:txBody>
          </p:sp>
        </mc:Fallback>
      </mc:AlternateContent>
    </p:spTree>
    <p:extLst>
      <p:ext uri="{BB962C8B-B14F-4D97-AF65-F5344CB8AC3E}">
        <p14:creationId xmlns:p14="http://schemas.microsoft.com/office/powerpoint/2010/main" val="173401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6A4A9B-269F-47A9-8B2B-153A1F5AA7F0}"/>
              </a:ext>
            </a:extLst>
          </p:cNvPr>
          <p:cNvSpPr>
            <a:spLocks noGrp="1"/>
          </p:cNvSpPr>
          <p:nvPr>
            <p:ph type="title"/>
          </p:nvPr>
        </p:nvSpPr>
        <p:spPr/>
        <p:txBody>
          <a:bodyPr/>
          <a:lstStyle/>
          <a:p>
            <a:r>
              <a:rPr lang="ru-RU" dirty="0"/>
              <a:t>Цитоскелет </a:t>
            </a:r>
            <a:r>
              <a:rPr lang="en-US" dirty="0"/>
              <a:t>- </a:t>
            </a:r>
            <a:r>
              <a:rPr lang="ru-RU" dirty="0"/>
              <a:t>Микротрубочки</a:t>
            </a:r>
          </a:p>
        </p:txBody>
      </p:sp>
      <p:sp>
        <p:nvSpPr>
          <p:cNvPr id="6" name="TextBox 5">
            <a:extLst>
              <a:ext uri="{FF2B5EF4-FFF2-40B4-BE49-F238E27FC236}">
                <a16:creationId xmlns:a16="http://schemas.microsoft.com/office/drawing/2014/main" id="{688E3972-9299-4094-A201-B320714AD828}"/>
              </a:ext>
            </a:extLst>
          </p:cNvPr>
          <p:cNvSpPr txBox="1"/>
          <p:nvPr/>
        </p:nvSpPr>
        <p:spPr>
          <a:xfrm>
            <a:off x="3359696" y="1700808"/>
            <a:ext cx="8832304" cy="923330"/>
          </a:xfrm>
          <a:prstGeom prst="rect">
            <a:avLst/>
          </a:prstGeom>
          <a:noFill/>
        </p:spPr>
        <p:txBody>
          <a:bodyPr wrap="square">
            <a:spAutoFit/>
          </a:bodyPr>
          <a:lstStyle/>
          <a:p>
            <a:r>
              <a:rPr lang="ru-RU" dirty="0"/>
              <a:t>Микротрубочки составляют второй основной компонент цитоскелета. Это полимеризованные нити, построенные из мономеров </a:t>
            </a:r>
            <a:r>
              <a:rPr lang="el-GR" dirty="0"/>
              <a:t>α</a:t>
            </a:r>
            <a:r>
              <a:rPr lang="ru-RU" dirty="0"/>
              <a:t>- и </a:t>
            </a:r>
            <a:r>
              <a:rPr lang="el-GR" dirty="0"/>
              <a:t>β</a:t>
            </a:r>
            <a:r>
              <a:rPr lang="ru-RU" dirty="0"/>
              <a:t>- </a:t>
            </a:r>
            <a:r>
              <a:rPr lang="ru-RU" dirty="0" err="1"/>
              <a:t>тубулин</a:t>
            </a:r>
            <a:r>
              <a:rPr lang="ru-RU" dirty="0"/>
              <a:t> в </a:t>
            </a:r>
            <a:r>
              <a:rPr lang="fy-NL" sz="1800" dirty="0">
                <a:solidFill>
                  <a:srgbClr val="000000"/>
                </a:solidFill>
                <a:effectLst/>
                <a:ea typeface="Microsoft Sans Serif" panose="020B0604020202020204" pitchFamily="34" charset="0"/>
              </a:rPr>
              <a:t>компоновке, оба полипептида 55 кДа, которые организованы в небольшой полый цилиндр </a:t>
            </a:r>
            <a:endParaRPr lang="ru-RU" dirty="0"/>
          </a:p>
        </p:txBody>
      </p:sp>
      <p:pic>
        <p:nvPicPr>
          <p:cNvPr id="9" name="Рисунок 8">
            <a:extLst>
              <a:ext uri="{FF2B5EF4-FFF2-40B4-BE49-F238E27FC236}">
                <a16:creationId xmlns:a16="http://schemas.microsoft.com/office/drawing/2014/main" id="{6EF9A0A3-4A0B-4D03-85BC-6D4415132ECB}"/>
              </a:ext>
            </a:extLst>
          </p:cNvPr>
          <p:cNvPicPr>
            <a:picLocks noChangeAspect="1"/>
          </p:cNvPicPr>
          <p:nvPr/>
        </p:nvPicPr>
        <p:blipFill>
          <a:blip r:embed="rId3"/>
          <a:stretch>
            <a:fillRect/>
          </a:stretch>
        </p:blipFill>
        <p:spPr>
          <a:xfrm>
            <a:off x="191344" y="1700808"/>
            <a:ext cx="2943636" cy="3877216"/>
          </a:xfrm>
          <a:prstGeom prst="rect">
            <a:avLst/>
          </a:prstGeom>
        </p:spPr>
      </p:pic>
      <p:pic>
        <p:nvPicPr>
          <p:cNvPr id="10" name="Мультимедиа в Интернете 9" title="Microtubule Dynamics in vivo">
            <a:hlinkClick r:id="" action="ppaction://media"/>
            <a:extLst>
              <a:ext uri="{FF2B5EF4-FFF2-40B4-BE49-F238E27FC236}">
                <a16:creationId xmlns:a16="http://schemas.microsoft.com/office/drawing/2014/main" id="{7DA32F53-FDC3-4A83-A57A-F12468B69ADA}"/>
              </a:ext>
            </a:extLst>
          </p:cNvPr>
          <p:cNvPicPr>
            <a:picLocks noRot="1" noChangeAspect="1"/>
          </p:cNvPicPr>
          <p:nvPr>
            <a:videoFile r:link="rId1"/>
          </p:nvPr>
        </p:nvPicPr>
        <p:blipFill>
          <a:blip r:embed="rId4"/>
          <a:stretch>
            <a:fillRect/>
          </a:stretch>
        </p:blipFill>
        <p:spPr>
          <a:xfrm>
            <a:off x="5291572" y="2900163"/>
            <a:ext cx="4968552" cy="3726414"/>
          </a:xfrm>
          <a:prstGeom prst="rect">
            <a:avLst/>
          </a:prstGeom>
        </p:spPr>
      </p:pic>
    </p:spTree>
    <p:extLst>
      <p:ext uri="{BB962C8B-B14F-4D97-AF65-F5344CB8AC3E}">
        <p14:creationId xmlns:p14="http://schemas.microsoft.com/office/powerpoint/2010/main" val="294106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5DCF19-8BCE-4A51-AD4D-51693E4000FF}"/>
              </a:ext>
            </a:extLst>
          </p:cNvPr>
          <p:cNvSpPr>
            <a:spLocks noGrp="1"/>
          </p:cNvSpPr>
          <p:nvPr>
            <p:ph type="title"/>
          </p:nvPr>
        </p:nvSpPr>
        <p:spPr/>
        <p:txBody>
          <a:bodyPr/>
          <a:lstStyle/>
          <a:p>
            <a:r>
              <a:rPr lang="ru-RU" dirty="0"/>
              <a:t>Цитоскелет </a:t>
            </a:r>
            <a:r>
              <a:rPr lang="en-US" dirty="0"/>
              <a:t>- </a:t>
            </a:r>
            <a:r>
              <a:rPr lang="ru-RU" dirty="0"/>
              <a:t>Микротрубочки</a:t>
            </a:r>
          </a:p>
        </p:txBody>
      </p:sp>
      <p:sp>
        <p:nvSpPr>
          <p:cNvPr id="6" name="TextBox 5">
            <a:extLst>
              <a:ext uri="{FF2B5EF4-FFF2-40B4-BE49-F238E27FC236}">
                <a16:creationId xmlns:a16="http://schemas.microsoft.com/office/drawing/2014/main" id="{25846012-F46D-447C-B125-4B225605A7A7}"/>
              </a:ext>
            </a:extLst>
          </p:cNvPr>
          <p:cNvSpPr txBox="1"/>
          <p:nvPr/>
        </p:nvSpPr>
        <p:spPr>
          <a:xfrm>
            <a:off x="3647728" y="1772816"/>
            <a:ext cx="8451058" cy="4801314"/>
          </a:xfrm>
          <a:prstGeom prst="rect">
            <a:avLst/>
          </a:prstGeom>
          <a:noFill/>
        </p:spPr>
        <p:txBody>
          <a:bodyPr wrap="square">
            <a:spAutoFit/>
          </a:bodyPr>
          <a:lstStyle/>
          <a:p>
            <a:r>
              <a:rPr lang="ru-RU" dirty="0"/>
              <a:t> Трубчатые структуры имеют тенденцию быть более устойчивыми к изгибу, чем твердые цилиндры с таким же количеством материала на единицу длины, и это в сочетании с большим радиусом объясняет высокую жесткость микротрубочек при изгибе, несмотря на то, что они имеют эффективный модуль Юнга, подобный таковому актина. Из-за их высокой жесткости на изгиб они особенно полезны при формировании длинных тонких структур, таких как реснички и жгутики. Они также обеспечивают сеть, по которой транспортируются хромосомы во время клеточного деления.</a:t>
            </a:r>
          </a:p>
          <a:p>
            <a:endParaRPr lang="ru-RU" dirty="0"/>
          </a:p>
          <a:p>
            <a:r>
              <a:rPr lang="ru-RU" dirty="0"/>
              <a:t>Микротрубочки очень динамичны, даже в большей степени, чем актин, подвергаясь постоянной полимеризации и деполимеризации, так что период полураспада микротрубочек обычно составляет всего несколько минут</a:t>
            </a:r>
            <a:r>
              <a:rPr lang="en-US" dirty="0"/>
              <a:t> [32]</a:t>
            </a:r>
            <a:r>
              <a:rPr lang="ru-RU" dirty="0"/>
              <a:t>. </a:t>
            </a:r>
            <a:endParaRPr lang="en-US" dirty="0"/>
          </a:p>
          <a:p>
            <a:endParaRPr lang="en-US" dirty="0"/>
          </a:p>
          <a:p>
            <a:r>
              <a:rPr lang="ru-RU" dirty="0"/>
              <a:t>Рост асимметричен, как и в случае с актином, при этом полимеризация обычно происходит быстро на одном конце и медленнее на другом, а оборот обычно довольно быстрый; период полураспада микротрубочки обычно составляет порядка минут.</a:t>
            </a:r>
          </a:p>
        </p:txBody>
      </p:sp>
      <p:pic>
        <p:nvPicPr>
          <p:cNvPr id="7" name="Мультимедиа в Интернете 6" title="Microtubule Dynamics in a live Cancer Cell">
            <a:hlinkClick r:id="" action="ppaction://media"/>
            <a:extLst>
              <a:ext uri="{FF2B5EF4-FFF2-40B4-BE49-F238E27FC236}">
                <a16:creationId xmlns:a16="http://schemas.microsoft.com/office/drawing/2014/main" id="{8E71FFC1-EDF9-44A2-8AB7-16C7C319CF42}"/>
              </a:ext>
            </a:extLst>
          </p:cNvPr>
          <p:cNvPicPr>
            <a:picLocks noRot="1" noChangeAspect="1"/>
          </p:cNvPicPr>
          <p:nvPr>
            <a:videoFile r:link="rId1"/>
          </p:nvPr>
        </p:nvPicPr>
        <p:blipFill>
          <a:blip r:embed="rId4"/>
          <a:stretch>
            <a:fillRect/>
          </a:stretch>
        </p:blipFill>
        <p:spPr>
          <a:xfrm>
            <a:off x="119336" y="1628800"/>
            <a:ext cx="3035949" cy="2276962"/>
          </a:xfrm>
          <a:prstGeom prst="rect">
            <a:avLst/>
          </a:prstGeom>
        </p:spPr>
      </p:pic>
      <p:sp>
        <p:nvSpPr>
          <p:cNvPr id="11" name="TextBox 10">
            <a:extLst>
              <a:ext uri="{FF2B5EF4-FFF2-40B4-BE49-F238E27FC236}">
                <a16:creationId xmlns:a16="http://schemas.microsoft.com/office/drawing/2014/main" id="{F795B5C4-9701-45D4-8D55-8864310C538F}"/>
              </a:ext>
            </a:extLst>
          </p:cNvPr>
          <p:cNvSpPr txBox="1"/>
          <p:nvPr/>
        </p:nvSpPr>
        <p:spPr>
          <a:xfrm>
            <a:off x="-142942" y="3905762"/>
            <a:ext cx="3554514" cy="246221"/>
          </a:xfrm>
          <a:prstGeom prst="rect">
            <a:avLst/>
          </a:prstGeom>
          <a:noFill/>
        </p:spPr>
        <p:txBody>
          <a:bodyPr wrap="square">
            <a:spAutoFit/>
          </a:bodyPr>
          <a:lstStyle/>
          <a:p>
            <a:pPr algn="ctr"/>
            <a:r>
              <a:rPr lang="ru-RU" sz="1000" dirty="0"/>
              <a:t>Динамика микротрубочек в живой раковой клетке</a:t>
            </a:r>
          </a:p>
        </p:txBody>
      </p:sp>
      <p:pic>
        <p:nvPicPr>
          <p:cNvPr id="14" name="Мультимедиа в Интернете 13" title="Microtubule dynamics in a living human cell">
            <a:hlinkClick r:id="" action="ppaction://media"/>
            <a:extLst>
              <a:ext uri="{FF2B5EF4-FFF2-40B4-BE49-F238E27FC236}">
                <a16:creationId xmlns:a16="http://schemas.microsoft.com/office/drawing/2014/main" id="{072768B3-E941-41BD-9354-8490D28D40EE}"/>
              </a:ext>
            </a:extLst>
          </p:cNvPr>
          <p:cNvPicPr>
            <a:picLocks noRot="1" noChangeAspect="1"/>
          </p:cNvPicPr>
          <p:nvPr>
            <a:videoFile r:link="rId2"/>
          </p:nvPr>
        </p:nvPicPr>
        <p:blipFill>
          <a:blip r:embed="rId5"/>
          <a:stretch>
            <a:fillRect/>
          </a:stretch>
        </p:blipFill>
        <p:spPr>
          <a:xfrm>
            <a:off x="124958" y="4173473"/>
            <a:ext cx="3018713" cy="2264035"/>
          </a:xfrm>
          <a:prstGeom prst="rect">
            <a:avLst/>
          </a:prstGeom>
        </p:spPr>
      </p:pic>
      <p:sp>
        <p:nvSpPr>
          <p:cNvPr id="16" name="TextBox 15">
            <a:extLst>
              <a:ext uri="{FF2B5EF4-FFF2-40B4-BE49-F238E27FC236}">
                <a16:creationId xmlns:a16="http://schemas.microsoft.com/office/drawing/2014/main" id="{AE611790-B622-4648-B031-07FB8D4FD613}"/>
              </a:ext>
            </a:extLst>
          </p:cNvPr>
          <p:cNvSpPr txBox="1"/>
          <p:nvPr/>
        </p:nvSpPr>
        <p:spPr>
          <a:xfrm>
            <a:off x="119336" y="6476906"/>
            <a:ext cx="3168352" cy="246221"/>
          </a:xfrm>
          <a:prstGeom prst="rect">
            <a:avLst/>
          </a:prstGeom>
          <a:noFill/>
        </p:spPr>
        <p:txBody>
          <a:bodyPr wrap="square">
            <a:spAutoFit/>
          </a:bodyPr>
          <a:lstStyle/>
          <a:p>
            <a:r>
              <a:rPr lang="ru-RU" sz="1000" dirty="0"/>
              <a:t>Динамика микротрубочек в живой клетке человека</a:t>
            </a:r>
          </a:p>
        </p:txBody>
      </p:sp>
    </p:spTree>
    <p:extLst>
      <p:ext uri="{BB962C8B-B14F-4D97-AF65-F5344CB8AC3E}">
        <p14:creationId xmlns:p14="http://schemas.microsoft.com/office/powerpoint/2010/main" val="89154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14"/>
                </p:tgtEl>
              </p:cMediaNode>
            </p:video>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EDCDE8-6F22-41F7-A106-C332F8C7E807}"/>
              </a:ext>
            </a:extLst>
          </p:cNvPr>
          <p:cNvSpPr>
            <a:spLocks noGrp="1"/>
          </p:cNvSpPr>
          <p:nvPr>
            <p:ph type="title"/>
          </p:nvPr>
        </p:nvSpPr>
        <p:spPr/>
        <p:txBody>
          <a:bodyPr/>
          <a:lstStyle/>
          <a:p>
            <a:r>
              <a:rPr lang="ru-RU" dirty="0"/>
              <a:t>Промежуточные филаменты (</a:t>
            </a:r>
            <a:r>
              <a:rPr lang="en-US" dirty="0"/>
              <a:t>IFs)</a:t>
            </a:r>
            <a:endParaRPr lang="ru-RU" dirty="0"/>
          </a:p>
        </p:txBody>
      </p:sp>
      <p:pic>
        <p:nvPicPr>
          <p:cNvPr id="3" name="Рисунок 2">
            <a:extLst>
              <a:ext uri="{FF2B5EF4-FFF2-40B4-BE49-F238E27FC236}">
                <a16:creationId xmlns:a16="http://schemas.microsoft.com/office/drawing/2014/main" id="{163D853A-DB59-4B16-8E0A-EFCBD1DE40A2}"/>
              </a:ext>
            </a:extLst>
          </p:cNvPr>
          <p:cNvPicPr>
            <a:picLocks noChangeAspect="1"/>
          </p:cNvPicPr>
          <p:nvPr/>
        </p:nvPicPr>
        <p:blipFill>
          <a:blip r:embed="rId2"/>
          <a:stretch>
            <a:fillRect/>
          </a:stretch>
        </p:blipFill>
        <p:spPr>
          <a:xfrm>
            <a:off x="335360" y="1772816"/>
            <a:ext cx="6014187" cy="4616524"/>
          </a:xfrm>
          <a:prstGeom prst="rect">
            <a:avLst/>
          </a:prstGeom>
        </p:spPr>
      </p:pic>
      <p:sp>
        <p:nvSpPr>
          <p:cNvPr id="7" name="TextBox 6">
            <a:extLst>
              <a:ext uri="{FF2B5EF4-FFF2-40B4-BE49-F238E27FC236}">
                <a16:creationId xmlns:a16="http://schemas.microsoft.com/office/drawing/2014/main" id="{C85A773B-D130-4301-9B3A-C18753B10BC0}"/>
              </a:ext>
            </a:extLst>
          </p:cNvPr>
          <p:cNvSpPr txBox="1"/>
          <p:nvPr/>
        </p:nvSpPr>
        <p:spPr>
          <a:xfrm>
            <a:off x="6598570" y="1844824"/>
            <a:ext cx="5291069" cy="4801314"/>
          </a:xfrm>
          <a:prstGeom prst="rect">
            <a:avLst/>
          </a:prstGeom>
          <a:noFill/>
        </p:spPr>
        <p:txBody>
          <a:bodyPr wrap="square">
            <a:spAutoFit/>
          </a:bodyPr>
          <a:lstStyle/>
          <a:p>
            <a:r>
              <a:rPr lang="ru-RU" dirty="0"/>
              <a:t>Промежуточные филаменты (IFs) составляют суперсемейство белков, содержащее более пятидесяти различных членов. Общим для них является структура, состоящая из центрального α -спирального домена, состоящего из более чем 300 остатков, который образует спиральную спираль. </a:t>
            </a:r>
            <a:endParaRPr lang="en-US" dirty="0"/>
          </a:p>
          <a:p>
            <a:endParaRPr lang="en-US" dirty="0"/>
          </a:p>
          <a:p>
            <a:r>
              <a:rPr lang="ru-RU" dirty="0"/>
              <a:t>Затем димеры собираются в шахматном порядке, чтобы сформировать тетрамеры, которые соединяются конец к концу, образуя протофиламенты</a:t>
            </a:r>
            <a:r>
              <a:rPr lang="en-US" dirty="0"/>
              <a:t>.</a:t>
            </a:r>
          </a:p>
          <a:p>
            <a:endParaRPr lang="en-US" dirty="0"/>
          </a:p>
          <a:p>
            <a:r>
              <a:rPr lang="ru-RU" dirty="0"/>
              <a:t>Они, в свою очередь, связываются в похожие на веревки структуры, каждая из которых содержит около восьми протофиламентов с персистентной длиной около 1 мкм</a:t>
            </a:r>
            <a:r>
              <a:rPr lang="en-US" dirty="0"/>
              <a:t> [33]</a:t>
            </a:r>
            <a:endParaRPr lang="ru-RU" dirty="0"/>
          </a:p>
        </p:txBody>
      </p:sp>
    </p:spTree>
    <p:extLst>
      <p:ext uri="{BB962C8B-B14F-4D97-AF65-F5344CB8AC3E}">
        <p14:creationId xmlns:p14="http://schemas.microsoft.com/office/powerpoint/2010/main" val="308326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7821D9-FDFE-483A-A701-EE10E19944F4}"/>
              </a:ext>
            </a:extLst>
          </p:cNvPr>
          <p:cNvSpPr>
            <a:spLocks noGrp="1"/>
          </p:cNvSpPr>
          <p:nvPr>
            <p:ph type="title"/>
          </p:nvPr>
        </p:nvSpPr>
        <p:spPr/>
        <p:txBody>
          <a:bodyPr/>
          <a:lstStyle/>
          <a:p>
            <a:r>
              <a:rPr lang="ru-RU" dirty="0"/>
              <a:t>Промежуточные филаменты (</a:t>
            </a:r>
            <a:r>
              <a:rPr lang="en-US" dirty="0"/>
              <a:t>IFs)</a:t>
            </a:r>
            <a:endParaRPr lang="ru-RU" dirty="0"/>
          </a:p>
        </p:txBody>
      </p:sp>
      <p:sp>
        <p:nvSpPr>
          <p:cNvPr id="6" name="TextBox 5">
            <a:extLst>
              <a:ext uri="{FF2B5EF4-FFF2-40B4-BE49-F238E27FC236}">
                <a16:creationId xmlns:a16="http://schemas.microsoft.com/office/drawing/2014/main" id="{83883F56-40B6-485E-A772-C622C058D7DD}"/>
              </a:ext>
            </a:extLst>
          </p:cNvPr>
          <p:cNvSpPr txBox="1"/>
          <p:nvPr/>
        </p:nvSpPr>
        <p:spPr>
          <a:xfrm>
            <a:off x="7400688" y="1502688"/>
            <a:ext cx="4798458" cy="5355312"/>
          </a:xfrm>
          <a:prstGeom prst="rect">
            <a:avLst/>
          </a:prstGeom>
          <a:noFill/>
        </p:spPr>
        <p:txBody>
          <a:bodyPr wrap="square">
            <a:spAutoFit/>
          </a:bodyPr>
          <a:lstStyle/>
          <a:p>
            <a:r>
              <a:rPr lang="ru-RU" dirty="0"/>
              <a:t> Помимо этих различий в строении, промежуточные филаменты отличаются от </a:t>
            </a:r>
            <a:r>
              <a:rPr lang="ru-RU" dirty="0" err="1"/>
              <a:t>микрофиламентов</a:t>
            </a:r>
            <a:r>
              <a:rPr lang="ru-RU" dirty="0"/>
              <a:t> и микротрубочек своей долговременной стабильностью и высокой устойчивостью к растворимости в солях. Кроме того, в отличие от полимеризации других филаментов цитоскелета, промежуточные филаменты образуются без гидролиза ГТФ или АТФ.</a:t>
            </a:r>
            <a:endParaRPr lang="en-US" dirty="0"/>
          </a:p>
          <a:p>
            <a:endParaRPr lang="en-US" dirty="0"/>
          </a:p>
          <a:p>
            <a:r>
              <a:rPr lang="ru-RU" dirty="0"/>
              <a:t>В </a:t>
            </a:r>
            <a:r>
              <a:rPr lang="en-US" dirty="0"/>
              <a:t>2001</a:t>
            </a:r>
            <a:r>
              <a:rPr lang="ru-RU" dirty="0"/>
              <a:t> экспериментах промежуточные филаменты были помечены флуоресцентным маркером и использованы для картирования поля напряжения внутри клетки </a:t>
            </a:r>
            <a:r>
              <a:rPr lang="en-US" dirty="0"/>
              <a:t>[34]</a:t>
            </a:r>
            <a:r>
              <a:rPr lang="ru-RU" dirty="0"/>
              <a:t>. Этому способствует тенденция к тому, что IFs присутствуют во всей клетке в достаточно высокой концентрации, чтобы они могли служить реперными маркерами.</a:t>
            </a:r>
            <a:r>
              <a:rPr lang="en-US" dirty="0"/>
              <a:t> [34]</a:t>
            </a:r>
            <a:endParaRPr lang="ru-RU" dirty="0"/>
          </a:p>
        </p:txBody>
      </p:sp>
      <p:pic>
        <p:nvPicPr>
          <p:cNvPr id="7" name="Мультимедиа в Интернете 6" title="Robert Goldman (Northwestern U/MBL) Part 1: Cytoskeletal Intermediate Filaments">
            <a:hlinkClick r:id="" action="ppaction://media"/>
            <a:extLst>
              <a:ext uri="{FF2B5EF4-FFF2-40B4-BE49-F238E27FC236}">
                <a16:creationId xmlns:a16="http://schemas.microsoft.com/office/drawing/2014/main" id="{E8169A47-3F4A-4B73-8061-28AE78112F1C}"/>
              </a:ext>
            </a:extLst>
          </p:cNvPr>
          <p:cNvPicPr>
            <a:picLocks noRot="1" noChangeAspect="1"/>
          </p:cNvPicPr>
          <p:nvPr>
            <a:videoFile r:link="rId1"/>
          </p:nvPr>
        </p:nvPicPr>
        <p:blipFill>
          <a:blip r:embed="rId3"/>
          <a:stretch>
            <a:fillRect/>
          </a:stretch>
        </p:blipFill>
        <p:spPr>
          <a:xfrm>
            <a:off x="119336" y="1628800"/>
            <a:ext cx="7137076" cy="4032448"/>
          </a:xfrm>
          <a:prstGeom prst="rect">
            <a:avLst/>
          </a:prstGeom>
        </p:spPr>
      </p:pic>
      <p:sp>
        <p:nvSpPr>
          <p:cNvPr id="11" name="TextBox 10">
            <a:extLst>
              <a:ext uri="{FF2B5EF4-FFF2-40B4-BE49-F238E27FC236}">
                <a16:creationId xmlns:a16="http://schemas.microsoft.com/office/drawing/2014/main" id="{B32D532F-1CE1-43FA-BFFD-56D9C2E6E2E9}"/>
              </a:ext>
            </a:extLst>
          </p:cNvPr>
          <p:cNvSpPr txBox="1"/>
          <p:nvPr/>
        </p:nvSpPr>
        <p:spPr>
          <a:xfrm>
            <a:off x="119336" y="5675242"/>
            <a:ext cx="7200800" cy="246221"/>
          </a:xfrm>
          <a:prstGeom prst="rect">
            <a:avLst/>
          </a:prstGeom>
          <a:noFill/>
        </p:spPr>
        <p:txBody>
          <a:bodyPr wrap="square">
            <a:spAutoFit/>
          </a:bodyPr>
          <a:lstStyle/>
          <a:p>
            <a:pPr algn="ctr"/>
            <a:r>
              <a:rPr lang="ru-RU" sz="1000" dirty="0"/>
              <a:t>Роберт </a:t>
            </a:r>
            <a:r>
              <a:rPr lang="ru-RU" sz="1000" dirty="0" err="1"/>
              <a:t>Голдман</a:t>
            </a:r>
            <a:r>
              <a:rPr lang="ru-RU" sz="1000" dirty="0"/>
              <a:t> (</a:t>
            </a:r>
            <a:r>
              <a:rPr lang="ru-RU" sz="1000" dirty="0" err="1"/>
              <a:t>Northwestern</a:t>
            </a:r>
            <a:r>
              <a:rPr lang="ru-RU" sz="1000" dirty="0"/>
              <a:t> U/MBL) Часть 1: Промежуточные филаменты цитоскелета</a:t>
            </a:r>
          </a:p>
        </p:txBody>
      </p:sp>
    </p:spTree>
    <p:extLst>
      <p:ext uri="{BB962C8B-B14F-4D97-AF65-F5344CB8AC3E}">
        <p14:creationId xmlns:p14="http://schemas.microsoft.com/office/powerpoint/2010/main" val="171395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57904-0C3C-4333-8F1D-5F21AC6A1EBB}"/>
              </a:ext>
            </a:extLst>
          </p:cNvPr>
          <p:cNvSpPr>
            <a:spLocks noGrp="1"/>
          </p:cNvSpPr>
          <p:nvPr>
            <p:ph type="title"/>
          </p:nvPr>
        </p:nvSpPr>
        <p:spPr/>
        <p:txBody>
          <a:bodyPr/>
          <a:lstStyle/>
          <a:p>
            <a:r>
              <a:rPr lang="ru-RU" dirty="0"/>
              <a:t>Комплексе фокальной адгезии</a:t>
            </a:r>
          </a:p>
        </p:txBody>
      </p:sp>
      <p:pic>
        <p:nvPicPr>
          <p:cNvPr id="3" name="Picutre 36">
            <a:extLst>
              <a:ext uri="{FF2B5EF4-FFF2-40B4-BE49-F238E27FC236}">
                <a16:creationId xmlns:a16="http://schemas.microsoft.com/office/drawing/2014/main" id="{9312744E-1910-4D35-AF0D-9CEF5028C740}"/>
              </a:ext>
            </a:extLst>
          </p:cNvPr>
          <p:cNvPicPr/>
          <p:nvPr/>
        </p:nvPicPr>
        <p:blipFill>
          <a:blip r:embed="rId2"/>
          <a:stretch/>
        </p:blipFill>
        <p:spPr>
          <a:xfrm>
            <a:off x="191344" y="1772816"/>
            <a:ext cx="5112568" cy="4985964"/>
          </a:xfrm>
          <a:prstGeom prst="rect">
            <a:avLst/>
          </a:prstGeom>
        </p:spPr>
      </p:pic>
      <p:sp>
        <p:nvSpPr>
          <p:cNvPr id="7" name="TextBox 6">
            <a:extLst>
              <a:ext uri="{FF2B5EF4-FFF2-40B4-BE49-F238E27FC236}">
                <a16:creationId xmlns:a16="http://schemas.microsoft.com/office/drawing/2014/main" id="{5A423969-AF1D-474F-B879-561962BE1163}"/>
              </a:ext>
            </a:extLst>
          </p:cNvPr>
          <p:cNvSpPr txBox="1"/>
          <p:nvPr/>
        </p:nvSpPr>
        <p:spPr>
          <a:xfrm>
            <a:off x="5663952" y="2136338"/>
            <a:ext cx="6094602" cy="4247317"/>
          </a:xfrm>
          <a:prstGeom prst="rect">
            <a:avLst/>
          </a:prstGeom>
          <a:noFill/>
        </p:spPr>
        <p:txBody>
          <a:bodyPr wrap="square">
            <a:spAutoFit/>
          </a:bodyPr>
          <a:lstStyle/>
          <a:p>
            <a:r>
              <a:rPr lang="ru-RU" dirty="0"/>
              <a:t>Небольшая выборка белков, обнаруженных в комплексе фокальной адгезии (FAC). Силы обычно передаются от внеклеточного матрикса (например, </a:t>
            </a:r>
            <a:r>
              <a:rPr lang="ru-RU" dirty="0" err="1"/>
              <a:t>фибронектина</a:t>
            </a:r>
            <a:r>
              <a:rPr lang="ru-RU" dirty="0"/>
              <a:t>), через:</a:t>
            </a:r>
          </a:p>
          <a:p>
            <a:pPr marL="285750" indent="-285750">
              <a:buFont typeface="Arial" panose="020B0604020202020204" pitchFamily="34" charset="0"/>
              <a:buChar char="•"/>
            </a:pPr>
            <a:r>
              <a:rPr lang="ru-RU" dirty="0"/>
              <a:t>интегральные мембранные рецепторы адгезии ( </a:t>
            </a:r>
            <a:r>
              <a:rPr lang="el-GR" dirty="0"/>
              <a:t>α</a:t>
            </a:r>
            <a:r>
              <a:rPr lang="ru-RU" dirty="0"/>
              <a:t>- и </a:t>
            </a:r>
            <a:r>
              <a:rPr lang="el-GR" dirty="0"/>
              <a:t>β</a:t>
            </a:r>
            <a:r>
              <a:rPr lang="ru-RU" dirty="0"/>
              <a:t>- </a:t>
            </a:r>
            <a:r>
              <a:rPr lang="ru-RU" dirty="0" err="1"/>
              <a:t>интегрины</a:t>
            </a:r>
            <a:r>
              <a:rPr lang="ru-RU" dirty="0"/>
              <a:t> ) , </a:t>
            </a:r>
          </a:p>
          <a:p>
            <a:pPr marL="285750" indent="-285750">
              <a:buFont typeface="Arial" panose="020B0604020202020204" pitchFamily="34" charset="0"/>
              <a:buChar char="•"/>
            </a:pPr>
            <a:r>
              <a:rPr lang="ru-RU" dirty="0"/>
              <a:t>различные </a:t>
            </a:r>
            <a:r>
              <a:rPr lang="ru-RU" dirty="0" err="1"/>
              <a:t>мембрано</a:t>
            </a:r>
            <a:r>
              <a:rPr lang="ru-RU" dirty="0"/>
              <a:t>-ассоциированные белки: </a:t>
            </a:r>
          </a:p>
          <a:p>
            <a:pPr marL="742950" lvl="1" indent="-285750">
              <a:buFont typeface="Arial" panose="020B0604020202020204" pitchFamily="34" charset="0"/>
              <a:buChar char="•"/>
            </a:pPr>
            <a:r>
              <a:rPr lang="ru-RU" dirty="0"/>
              <a:t>фокальная адгезионная </a:t>
            </a:r>
            <a:r>
              <a:rPr lang="ru-RU" dirty="0" err="1"/>
              <a:t>киназа</a:t>
            </a:r>
            <a:r>
              <a:rPr lang="ru-RU" dirty="0"/>
              <a:t> (FAK)</a:t>
            </a:r>
          </a:p>
          <a:p>
            <a:pPr marL="742950" lvl="1" indent="-285750">
              <a:buFont typeface="Arial" panose="020B0604020202020204" pitchFamily="34" charset="0"/>
              <a:buChar char="•"/>
            </a:pPr>
            <a:r>
              <a:rPr lang="ru-RU" dirty="0" err="1"/>
              <a:t>паксиллин</a:t>
            </a:r>
            <a:r>
              <a:rPr lang="ru-RU" dirty="0"/>
              <a:t> (</a:t>
            </a:r>
            <a:r>
              <a:rPr lang="ru-RU" dirty="0" err="1"/>
              <a:t>Pax</a:t>
            </a:r>
            <a:r>
              <a:rPr lang="ru-RU" dirty="0"/>
              <a:t> )</a:t>
            </a:r>
          </a:p>
          <a:p>
            <a:pPr marL="742950" lvl="1" indent="-285750">
              <a:buFont typeface="Arial" panose="020B0604020202020204" pitchFamily="34" charset="0"/>
              <a:buChar char="•"/>
            </a:pPr>
            <a:r>
              <a:rPr lang="ru-RU" dirty="0" err="1"/>
              <a:t>talin</a:t>
            </a:r>
            <a:r>
              <a:rPr lang="ru-RU" dirty="0"/>
              <a:t>, </a:t>
            </a:r>
          </a:p>
          <a:p>
            <a:pPr marL="742950" lvl="1" indent="-285750">
              <a:buFont typeface="Arial" panose="020B0604020202020204" pitchFamily="34" charset="0"/>
              <a:buChar char="•"/>
            </a:pPr>
            <a:r>
              <a:rPr lang="ru-RU" dirty="0" err="1"/>
              <a:t>Crk</a:t>
            </a:r>
            <a:r>
              <a:rPr lang="ru-RU" dirty="0"/>
              <a:t>-ассоциированный субстрат (CAS)</a:t>
            </a:r>
          </a:p>
          <a:p>
            <a:r>
              <a:rPr lang="ru-RU" dirty="0"/>
              <a:t> </a:t>
            </a:r>
          </a:p>
          <a:p>
            <a:r>
              <a:rPr lang="ru-RU" dirty="0"/>
              <a:t>к актин-связывающим белкам ( а -</a:t>
            </a:r>
            <a:r>
              <a:rPr lang="ru-RU" dirty="0" err="1"/>
              <a:t>актинин</a:t>
            </a:r>
            <a:r>
              <a:rPr lang="ru-RU" dirty="0"/>
              <a:t>), </a:t>
            </a:r>
          </a:p>
          <a:p>
            <a:endParaRPr lang="ru-RU" dirty="0"/>
          </a:p>
          <a:p>
            <a:r>
              <a:rPr lang="ru-RU" dirty="0"/>
              <a:t>которые связывают FAC с цитоскелетом. </a:t>
            </a:r>
          </a:p>
        </p:txBody>
      </p:sp>
    </p:spTree>
    <p:extLst>
      <p:ext uri="{BB962C8B-B14F-4D97-AF65-F5344CB8AC3E}">
        <p14:creationId xmlns:p14="http://schemas.microsoft.com/office/powerpoint/2010/main" val="145084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0C9DE7-59D2-4A7D-8036-BFDD643CDE2C}"/>
              </a:ext>
            </a:extLst>
          </p:cNvPr>
          <p:cNvSpPr>
            <a:spLocks noGrp="1"/>
          </p:cNvSpPr>
          <p:nvPr>
            <p:ph type="title"/>
          </p:nvPr>
        </p:nvSpPr>
        <p:spPr/>
        <p:txBody>
          <a:bodyPr/>
          <a:lstStyle/>
          <a:p>
            <a:r>
              <a:rPr lang="ru-RU" dirty="0"/>
              <a:t>Сложность внутриклеточной структуры</a:t>
            </a:r>
          </a:p>
        </p:txBody>
      </p:sp>
      <p:sp>
        <p:nvSpPr>
          <p:cNvPr id="6" name="TextBox 5">
            <a:extLst>
              <a:ext uri="{FF2B5EF4-FFF2-40B4-BE49-F238E27FC236}">
                <a16:creationId xmlns:a16="http://schemas.microsoft.com/office/drawing/2014/main" id="{F8B76A48-E591-4E95-B8BA-76F3A0486B8B}"/>
              </a:ext>
            </a:extLst>
          </p:cNvPr>
          <p:cNvSpPr txBox="1"/>
          <p:nvPr/>
        </p:nvSpPr>
        <p:spPr>
          <a:xfrm>
            <a:off x="5951984" y="1700808"/>
            <a:ext cx="6094602" cy="4524315"/>
          </a:xfrm>
          <a:prstGeom prst="rect">
            <a:avLst/>
          </a:prstGeom>
          <a:noFill/>
        </p:spPr>
        <p:txBody>
          <a:bodyPr wrap="square">
            <a:spAutoFit/>
          </a:bodyPr>
          <a:lstStyle/>
          <a:p>
            <a:r>
              <a:rPr lang="ru-RU" dirty="0"/>
              <a:t> На самом деле следует отметить сложность внутриклеточной структуры, как это видно на</a:t>
            </a:r>
            <a:r>
              <a:rPr lang="en-US" dirty="0"/>
              <a:t> </a:t>
            </a:r>
            <a:r>
              <a:rPr lang="ru-RU" dirty="0"/>
              <a:t>рисунке, где показано лишь небольшое подмножество многочисленных белков, связывающих внеклеточный матрикс и цитоскелет.</a:t>
            </a:r>
          </a:p>
          <a:p>
            <a:endParaRPr lang="ru-RU" dirty="0"/>
          </a:p>
          <a:p>
            <a:r>
              <a:rPr lang="ru-RU" dirty="0"/>
              <a:t> Любой из них представляет собой путь для передачи силы через клеточную мембрану, между белками, обнаруженными в комплексах адгезии, и через сеть цитоскелета. </a:t>
            </a:r>
          </a:p>
          <a:p>
            <a:endParaRPr lang="ru-RU" dirty="0"/>
          </a:p>
          <a:p>
            <a:r>
              <a:rPr lang="ru-RU" dirty="0"/>
              <a:t>В той мере, в какой конкретный белок расположен на пути передачи силы, он не только играет роль в передаче стресса, но также представляет кандидата на роль </a:t>
            </a:r>
            <a:r>
              <a:rPr lang="ru-RU" dirty="0" err="1"/>
              <a:t>механосенсора</a:t>
            </a:r>
            <a:r>
              <a:rPr lang="ru-RU" dirty="0"/>
              <a:t> из-за конформационных изменений, возникающих при передаче силы.</a:t>
            </a:r>
          </a:p>
        </p:txBody>
      </p:sp>
      <p:pic>
        <p:nvPicPr>
          <p:cNvPr id="7" name="Picutre 36">
            <a:extLst>
              <a:ext uri="{FF2B5EF4-FFF2-40B4-BE49-F238E27FC236}">
                <a16:creationId xmlns:a16="http://schemas.microsoft.com/office/drawing/2014/main" id="{E98F0501-B903-4643-AD71-4C475BA461B8}"/>
              </a:ext>
            </a:extLst>
          </p:cNvPr>
          <p:cNvPicPr/>
          <p:nvPr/>
        </p:nvPicPr>
        <p:blipFill>
          <a:blip r:embed="rId2"/>
          <a:stretch/>
        </p:blipFill>
        <p:spPr>
          <a:xfrm>
            <a:off x="191344" y="1772816"/>
            <a:ext cx="5112568" cy="4985964"/>
          </a:xfrm>
          <a:prstGeom prst="rect">
            <a:avLst/>
          </a:prstGeom>
        </p:spPr>
      </p:pic>
    </p:spTree>
    <p:extLst>
      <p:ext uri="{BB962C8B-B14F-4D97-AF65-F5344CB8AC3E}">
        <p14:creationId xmlns:p14="http://schemas.microsoft.com/office/powerpoint/2010/main" val="35222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375C1B-2C2D-4250-8D3B-D9C68B7684BC}"/>
              </a:ext>
            </a:extLst>
          </p:cNvPr>
          <p:cNvSpPr>
            <a:spLocks noGrp="1"/>
          </p:cNvSpPr>
          <p:nvPr>
            <p:ph type="title"/>
          </p:nvPr>
        </p:nvSpPr>
        <p:spPr/>
        <p:txBody>
          <a:bodyPr/>
          <a:lstStyle/>
          <a:p>
            <a:r>
              <a:rPr lang="ru-RU" dirty="0"/>
              <a:t>Активное сокращение</a:t>
            </a:r>
          </a:p>
        </p:txBody>
      </p:sp>
      <p:sp>
        <p:nvSpPr>
          <p:cNvPr id="4" name="TextBox 3">
            <a:extLst>
              <a:ext uri="{FF2B5EF4-FFF2-40B4-BE49-F238E27FC236}">
                <a16:creationId xmlns:a16="http://schemas.microsoft.com/office/drawing/2014/main" id="{6558BFDF-F488-4AD8-BD34-6F7FDE3FB7A1}"/>
              </a:ext>
            </a:extLst>
          </p:cNvPr>
          <p:cNvSpPr txBox="1"/>
          <p:nvPr/>
        </p:nvSpPr>
        <p:spPr>
          <a:xfrm>
            <a:off x="3047301" y="1722937"/>
            <a:ext cx="6094602" cy="3416320"/>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Активное сокращение — еще одна фундаментальная особенность цитоскелета, влияющая на его структурные свойства. Хотя это очевидная характеристика различных типов мышечных клеток, большинство клеток содержат сократительные механизмы и даже в состоянии покоя могут воздействовать на окружающую среду. Силы были измерены в покоящихся фибробластах, например, где внутриклеточное напряжение вызывает напряжения в фокальных спайках клеток, прилипших к гибкому двумерному субстрату, величиной около </a:t>
            </a:r>
            <a:r>
              <a:rPr lang="ru-RU" sz="1800" dirty="0">
                <a:solidFill>
                  <a:srgbClr val="000000"/>
                </a:solidFill>
                <a:effectLst/>
                <a:latin typeface="Microsoft Sans Serif" panose="020B0604020202020204" pitchFamily="34" charset="0"/>
                <a:ea typeface="Microsoft Sans Serif" panose="020B0604020202020204" pitchFamily="34" charset="0"/>
              </a:rPr>
              <a:t>5 </a:t>
            </a:r>
            <a:r>
              <a:rPr lang="ru-RU" sz="1800" dirty="0" err="1">
                <a:solidFill>
                  <a:srgbClr val="000000"/>
                </a:solidFill>
                <a:effectLst/>
                <a:latin typeface="Microsoft Sans Serif" panose="020B0604020202020204" pitchFamily="34" charset="0"/>
                <a:ea typeface="Microsoft Sans Serif" panose="020B0604020202020204" pitchFamily="34" charset="0"/>
              </a:rPr>
              <a:t>нН</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 </a:t>
            </a:r>
            <a:r>
              <a:rPr lang="ru-RU" sz="1800" dirty="0" err="1">
                <a:solidFill>
                  <a:srgbClr val="000000"/>
                </a:solidFill>
                <a:effectLst/>
                <a:latin typeface="Microsoft Sans Serif" panose="020B0604020202020204" pitchFamily="34" charset="0"/>
                <a:ea typeface="Microsoft Sans Serif" panose="020B0604020202020204" pitchFamily="34" charset="0"/>
              </a:rPr>
              <a:t>цт</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ru-RU" sz="1800" baseline="30000" dirty="0">
                <a:solidFill>
                  <a:srgbClr val="000000"/>
                </a:solidFill>
                <a:effectLst/>
                <a:latin typeface="Microsoft Sans Serif" panose="020B0604020202020204" pitchFamily="34" charset="0"/>
                <a:ea typeface="Microsoft Sans Serif" panose="020B0604020202020204" pitchFamily="34" charset="0"/>
              </a:rPr>
              <a:t>2 </a:t>
            </a:r>
            <a:r>
              <a:rPr lang="fy-NL" sz="1800" dirty="0">
                <a:solidFill>
                  <a:srgbClr val="000000"/>
                </a:solidFill>
                <a:effectLst/>
                <a:latin typeface="Microsoft Sans Serif" panose="020B0604020202020204" pitchFamily="34" charset="0"/>
                <a:ea typeface="Microsoft Sans Serif" panose="020B0604020202020204" pitchFamily="34" charset="0"/>
              </a:rPr>
              <a:t>или 5 кПа [35]</a:t>
            </a:r>
            <a:endParaRPr lang="ru-RU" dirty="0"/>
          </a:p>
        </p:txBody>
      </p:sp>
    </p:spTree>
    <p:extLst>
      <p:ext uri="{BB962C8B-B14F-4D97-AF65-F5344CB8AC3E}">
        <p14:creationId xmlns:p14="http://schemas.microsoft.com/office/powerpoint/2010/main" val="150040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BC65CD-B0E4-4A10-A96A-B0DF9A062364}"/>
              </a:ext>
            </a:extLst>
          </p:cNvPr>
          <p:cNvSpPr>
            <a:spLocks noGrp="1"/>
          </p:cNvSpPr>
          <p:nvPr>
            <p:ph type="title"/>
          </p:nvPr>
        </p:nvSpPr>
        <p:spPr/>
        <p:txBody>
          <a:bodyPr/>
          <a:lstStyle/>
          <a:p>
            <a:r>
              <a:rPr lang="ru-RU" dirty="0"/>
              <a:t>Механические воздействия на клеточные органеллы</a:t>
            </a:r>
          </a:p>
        </p:txBody>
      </p:sp>
      <p:sp>
        <p:nvSpPr>
          <p:cNvPr id="3" name="Текст 2">
            <a:extLst>
              <a:ext uri="{FF2B5EF4-FFF2-40B4-BE49-F238E27FC236}">
                <a16:creationId xmlns:a16="http://schemas.microsoft.com/office/drawing/2014/main" id="{927E7453-25AA-4CC5-9805-8CA8DAAFFD32}"/>
              </a:ext>
            </a:extLst>
          </p:cNvPr>
          <p:cNvSpPr>
            <a:spLocks noGrp="1"/>
          </p:cNvSpPr>
          <p:nvPr>
            <p:ph type="body" idx="1"/>
          </p:nvPr>
        </p:nvSpPr>
        <p:spPr/>
        <p:txBody>
          <a:bodyPr/>
          <a:lstStyle/>
          <a:p>
            <a:r>
              <a:rPr lang="en-US" dirty="0"/>
              <a:t>Mechanical forces on cellular organelles [36]</a:t>
            </a:r>
            <a:endParaRPr lang="ru-RU" dirty="0"/>
          </a:p>
        </p:txBody>
      </p:sp>
      <p:pic>
        <p:nvPicPr>
          <p:cNvPr id="12290" name="Picture 2" descr="Обложка выпуска">
            <a:extLst>
              <a:ext uri="{FF2B5EF4-FFF2-40B4-BE49-F238E27FC236}">
                <a16:creationId xmlns:a16="http://schemas.microsoft.com/office/drawing/2014/main" id="{CAEAF486-D24E-4A5A-9A1D-FA056D043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192" y="620688"/>
            <a:ext cx="3944888" cy="514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0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752362-BAB3-47DF-8B41-30A768EA2C86}"/>
              </a:ext>
            </a:extLst>
          </p:cNvPr>
          <p:cNvSpPr>
            <a:spLocks noGrp="1"/>
          </p:cNvSpPr>
          <p:nvPr>
            <p:ph type="title"/>
          </p:nvPr>
        </p:nvSpPr>
        <p:spPr/>
        <p:txBody>
          <a:bodyPr/>
          <a:lstStyle/>
          <a:p>
            <a:r>
              <a:rPr lang="ru-RU" dirty="0"/>
              <a:t>1.1 Предмет клеточной механики</a:t>
            </a:r>
          </a:p>
        </p:txBody>
      </p:sp>
      <p:sp>
        <p:nvSpPr>
          <p:cNvPr id="6" name="TextBox 5">
            <a:extLst>
              <a:ext uri="{FF2B5EF4-FFF2-40B4-BE49-F238E27FC236}">
                <a16:creationId xmlns:a16="http://schemas.microsoft.com/office/drawing/2014/main" id="{D78D9549-3A49-43E1-A928-33F625654A8A}"/>
              </a:ext>
            </a:extLst>
          </p:cNvPr>
          <p:cNvSpPr txBox="1"/>
          <p:nvPr/>
        </p:nvSpPr>
        <p:spPr>
          <a:xfrm>
            <a:off x="4727848" y="2138436"/>
            <a:ext cx="7128792" cy="3970318"/>
          </a:xfrm>
          <a:prstGeom prst="rect">
            <a:avLst/>
          </a:prstGeom>
          <a:noFill/>
        </p:spPr>
        <p:txBody>
          <a:bodyPr wrap="square">
            <a:spAutoFit/>
          </a:bodyPr>
          <a:lstStyle/>
          <a:p>
            <a:r>
              <a:rPr lang="ru-RU" dirty="0"/>
              <a:t>Предмет клеточной механики охватывает широкий спектр основных клеточных процессов:</a:t>
            </a:r>
          </a:p>
          <a:p>
            <a:endParaRPr lang="ru-RU" dirty="0"/>
          </a:p>
          <a:p>
            <a:pPr marL="285750" indent="-285750">
              <a:buFont typeface="Arial" panose="020B0604020202020204" pitchFamily="34" charset="0"/>
              <a:buChar char="•"/>
            </a:pPr>
            <a:r>
              <a:rPr lang="ru-RU" dirty="0"/>
              <a:t>макроскопические события: </a:t>
            </a:r>
          </a:p>
          <a:p>
            <a:pPr marL="742950" lvl="1" indent="-285750">
              <a:buFont typeface="Arial" panose="020B0604020202020204" pitchFamily="34" charset="0"/>
              <a:buChar char="•"/>
            </a:pPr>
            <a:r>
              <a:rPr lang="ru-RU" dirty="0"/>
              <a:t>поддержание формы клетки, </a:t>
            </a:r>
          </a:p>
          <a:p>
            <a:pPr marL="742950" lvl="1" indent="-285750">
              <a:buFont typeface="Arial" panose="020B0604020202020204" pitchFamily="34" charset="0"/>
              <a:buChar char="•"/>
            </a:pPr>
            <a:r>
              <a:rPr lang="ru-RU" dirty="0"/>
              <a:t>подвижность клеток, </a:t>
            </a:r>
          </a:p>
          <a:p>
            <a:pPr marL="742950" lvl="1" indent="-285750">
              <a:buFont typeface="Arial" panose="020B0604020202020204" pitchFamily="34" charset="0"/>
              <a:buChar char="•"/>
            </a:pPr>
            <a:r>
              <a:rPr lang="ru-RU" dirty="0"/>
              <a:t>адгезия </a:t>
            </a:r>
          </a:p>
          <a:p>
            <a:pPr marL="742950" lvl="1" indent="-285750">
              <a:buFont typeface="Arial" panose="020B0604020202020204" pitchFamily="34" charset="0"/>
              <a:buChar char="•"/>
            </a:pPr>
            <a:r>
              <a:rPr lang="ru-RU" dirty="0"/>
              <a:t>деформация</a:t>
            </a:r>
          </a:p>
          <a:p>
            <a:pPr marL="742950" lvl="1"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микроскопические события:</a:t>
            </a:r>
          </a:p>
          <a:p>
            <a:pPr marL="742950" lvl="1" indent="-285750">
              <a:buFont typeface="Arial" panose="020B0604020202020204" pitchFamily="34" charset="0"/>
              <a:buChar char="•"/>
            </a:pPr>
            <a:r>
              <a:rPr lang="ru-RU" dirty="0"/>
              <a:t>как клетки воспринимают механические сигналы </a:t>
            </a:r>
          </a:p>
          <a:p>
            <a:pPr marL="742950" lvl="1" indent="-285750">
              <a:buFont typeface="Arial" panose="020B0604020202020204" pitchFamily="34" charset="0"/>
              <a:buChar char="•"/>
            </a:pPr>
            <a:r>
              <a:rPr lang="ru-RU" dirty="0"/>
              <a:t>преобразовывают их в каскад биохимических сигналов, в конечном итоге приводящих к целому ряду биологических реакций. </a:t>
            </a:r>
          </a:p>
        </p:txBody>
      </p:sp>
      <p:pic>
        <p:nvPicPr>
          <p:cNvPr id="3074" name="Picture 2" descr="Mechanics of the Cell">
            <a:extLst>
              <a:ext uri="{FF2B5EF4-FFF2-40B4-BE49-F238E27FC236}">
                <a16:creationId xmlns:a16="http://schemas.microsoft.com/office/drawing/2014/main" id="{52A75CF9-95B0-4D42-8467-A8E8779F4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628800"/>
            <a:ext cx="3416914" cy="44799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9C6BDA-4972-4EB8-B05C-1A67444E0EDD}"/>
              </a:ext>
            </a:extLst>
          </p:cNvPr>
          <p:cNvSpPr txBox="1"/>
          <p:nvPr/>
        </p:nvSpPr>
        <p:spPr>
          <a:xfrm>
            <a:off x="191344" y="6312771"/>
            <a:ext cx="10513168" cy="246221"/>
          </a:xfrm>
          <a:prstGeom prst="rect">
            <a:avLst/>
          </a:prstGeom>
          <a:noFill/>
        </p:spPr>
        <p:txBody>
          <a:bodyPr wrap="square">
            <a:spAutoFit/>
          </a:bodyPr>
          <a:lstStyle/>
          <a:p>
            <a:r>
              <a:rPr lang="ru-RU" sz="1000" dirty="0">
                <a:hlinkClick r:id="rId3"/>
              </a:rPr>
              <a:t>https://www.cambridge.org/ru/academic/subjects/physics/biological-physics-and-soft-matter-physics/mechanics-cell-2nd-edition?format=HB&amp;isbn=9780521113762</a:t>
            </a:r>
            <a:endParaRPr lang="ru-RU" sz="1000" dirty="0"/>
          </a:p>
        </p:txBody>
      </p:sp>
    </p:spTree>
    <p:extLst>
      <p:ext uri="{BB962C8B-B14F-4D97-AF65-F5344CB8AC3E}">
        <p14:creationId xmlns:p14="http://schemas.microsoft.com/office/powerpoint/2010/main" val="294180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9437F3-BA68-467E-8964-BCD836406A39}"/>
              </a:ext>
            </a:extLst>
          </p:cNvPr>
          <p:cNvSpPr>
            <a:spLocks noGrp="1"/>
          </p:cNvSpPr>
          <p:nvPr>
            <p:ph type="title"/>
          </p:nvPr>
        </p:nvSpPr>
        <p:spPr/>
        <p:txBody>
          <a:bodyPr/>
          <a:lstStyle/>
          <a:p>
            <a:r>
              <a:rPr lang="ru-RU" dirty="0"/>
              <a:t>Проблематика</a:t>
            </a:r>
          </a:p>
        </p:txBody>
      </p:sp>
      <p:sp>
        <p:nvSpPr>
          <p:cNvPr id="6" name="TextBox 5">
            <a:extLst>
              <a:ext uri="{FF2B5EF4-FFF2-40B4-BE49-F238E27FC236}">
                <a16:creationId xmlns:a16="http://schemas.microsoft.com/office/drawing/2014/main" id="{40FBE6BA-D821-4701-A987-3D18186E3191}"/>
              </a:ext>
            </a:extLst>
          </p:cNvPr>
          <p:cNvSpPr txBox="1"/>
          <p:nvPr/>
        </p:nvSpPr>
        <p:spPr>
          <a:xfrm>
            <a:off x="5475543" y="5445224"/>
            <a:ext cx="6731872" cy="1200329"/>
          </a:xfrm>
          <a:prstGeom prst="rect">
            <a:avLst/>
          </a:prstGeom>
          <a:noFill/>
        </p:spPr>
        <p:txBody>
          <a:bodyPr wrap="square">
            <a:spAutoFit/>
          </a:bodyPr>
          <a:lstStyle/>
          <a:p>
            <a:pPr marL="285750" indent="-285750">
              <a:buFont typeface="Arial" panose="020B0604020202020204" pitchFamily="34" charset="0"/>
              <a:buChar char="•"/>
            </a:pPr>
            <a:r>
              <a:rPr lang="ru-RU" dirty="0"/>
              <a:t>Смешиваются ли органелл в цитоплазме, или сохраняют за собой отдельные территории? </a:t>
            </a:r>
          </a:p>
          <a:p>
            <a:pPr marL="285750" indent="-285750">
              <a:buFont typeface="Arial" panose="020B0604020202020204" pitchFamily="34" charset="0"/>
              <a:buChar char="•"/>
            </a:pPr>
            <a:r>
              <a:rPr lang="ru-RU" dirty="0"/>
              <a:t>Как достигается эта динамичная организация? </a:t>
            </a:r>
          </a:p>
          <a:p>
            <a:pPr marL="285750" indent="-285750">
              <a:buFont typeface="Arial" panose="020B0604020202020204" pitchFamily="34" charset="0"/>
              <a:buChar char="•"/>
            </a:pPr>
            <a:r>
              <a:rPr lang="ru-RU" dirty="0"/>
              <a:t>С какими дополнительными проблемами это сопряжено?</a:t>
            </a:r>
          </a:p>
        </p:txBody>
      </p:sp>
      <p:sp>
        <p:nvSpPr>
          <p:cNvPr id="10" name="TextBox 9">
            <a:extLst>
              <a:ext uri="{FF2B5EF4-FFF2-40B4-BE49-F238E27FC236}">
                <a16:creationId xmlns:a16="http://schemas.microsoft.com/office/drawing/2014/main" id="{38B6A941-1618-4187-BADC-726853195DB5}"/>
              </a:ext>
            </a:extLst>
          </p:cNvPr>
          <p:cNvSpPr txBox="1"/>
          <p:nvPr/>
        </p:nvSpPr>
        <p:spPr>
          <a:xfrm>
            <a:off x="191344" y="1665304"/>
            <a:ext cx="6094602" cy="1477328"/>
          </a:xfrm>
          <a:prstGeom prst="rect">
            <a:avLst/>
          </a:prstGeom>
          <a:noFill/>
        </p:spPr>
        <p:txBody>
          <a:bodyPr wrap="square">
            <a:spAutoFit/>
          </a:bodyPr>
          <a:lstStyle/>
          <a:p>
            <a:r>
              <a:rPr lang="ru-RU" dirty="0"/>
              <a:t>Эукариотическая клетка представляет собой компактную и динамичную структуру. Цитоплазма содержит большое количество компонентов, таких как </a:t>
            </a:r>
            <a:r>
              <a:rPr lang="ru-RU" dirty="0" err="1"/>
              <a:t>мембраносвязанные</a:t>
            </a:r>
            <a:r>
              <a:rPr lang="ru-RU" dirty="0"/>
              <a:t> органеллы, белковые органеллы и элементы цитоскелета в ограниченном пространстве — всего 5 </a:t>
            </a:r>
            <a:r>
              <a:rPr lang="ru-RU" dirty="0" err="1"/>
              <a:t>пиколитров</a:t>
            </a:r>
            <a:r>
              <a:rPr lang="ru-RU" dirty="0"/>
              <a:t> </a:t>
            </a:r>
            <a:r>
              <a:rPr lang="en-US" dirty="0"/>
              <a:t>[37]</a:t>
            </a:r>
            <a:endParaRPr lang="ru-RU" dirty="0"/>
          </a:p>
        </p:txBody>
      </p:sp>
      <p:sp>
        <p:nvSpPr>
          <p:cNvPr id="14" name="TextBox 13">
            <a:extLst>
              <a:ext uri="{FF2B5EF4-FFF2-40B4-BE49-F238E27FC236}">
                <a16:creationId xmlns:a16="http://schemas.microsoft.com/office/drawing/2014/main" id="{FE41C0F0-0566-465C-9ABE-6F5A28CEFDC1}"/>
              </a:ext>
            </a:extLst>
          </p:cNvPr>
          <p:cNvSpPr txBox="1"/>
          <p:nvPr/>
        </p:nvSpPr>
        <p:spPr>
          <a:xfrm>
            <a:off x="1631504" y="3334594"/>
            <a:ext cx="6094602" cy="923330"/>
          </a:xfrm>
          <a:prstGeom prst="rect">
            <a:avLst/>
          </a:prstGeom>
          <a:noFill/>
        </p:spPr>
        <p:txBody>
          <a:bodyPr wrap="square">
            <a:spAutoFit/>
          </a:bodyPr>
          <a:lstStyle/>
          <a:p>
            <a:r>
              <a:rPr lang="ru-RU" dirty="0"/>
              <a:t>считается, что эндоплазматический </a:t>
            </a:r>
            <a:r>
              <a:rPr lang="ru-RU" dirty="0" err="1"/>
              <a:t>ретикулум</a:t>
            </a:r>
            <a:r>
              <a:rPr lang="ru-RU" dirty="0"/>
              <a:t> типичной клетки занимает около 30% цитоплазмы, но исследует 97% своего объема в течение 15 минут</a:t>
            </a:r>
          </a:p>
        </p:txBody>
      </p:sp>
      <p:sp>
        <p:nvSpPr>
          <p:cNvPr id="18" name="TextBox 17">
            <a:extLst>
              <a:ext uri="{FF2B5EF4-FFF2-40B4-BE49-F238E27FC236}">
                <a16:creationId xmlns:a16="http://schemas.microsoft.com/office/drawing/2014/main" id="{2AFAAB52-9EB7-4E39-AA4F-01085FB5725A}"/>
              </a:ext>
            </a:extLst>
          </p:cNvPr>
          <p:cNvSpPr txBox="1"/>
          <p:nvPr/>
        </p:nvSpPr>
        <p:spPr>
          <a:xfrm>
            <a:off x="3431704" y="4449886"/>
            <a:ext cx="6094602" cy="646331"/>
          </a:xfrm>
          <a:prstGeom prst="rect">
            <a:avLst/>
          </a:prstGeom>
          <a:noFill/>
        </p:spPr>
        <p:txBody>
          <a:bodyPr wrap="square">
            <a:spAutoFit/>
          </a:bodyPr>
          <a:lstStyle/>
          <a:p>
            <a:r>
              <a:rPr lang="ru-RU" dirty="0"/>
              <a:t>Такое динамическое поведение делает неизбежными физические столкновения между органеллами.</a:t>
            </a:r>
          </a:p>
        </p:txBody>
      </p:sp>
      <p:sp>
        <p:nvSpPr>
          <p:cNvPr id="19" name="Стрелка: изогнутая вправо 18">
            <a:extLst>
              <a:ext uri="{FF2B5EF4-FFF2-40B4-BE49-F238E27FC236}">
                <a16:creationId xmlns:a16="http://schemas.microsoft.com/office/drawing/2014/main" id="{ED38C8AB-6532-4D09-B3A7-AD806C3649C1}"/>
              </a:ext>
            </a:extLst>
          </p:cNvPr>
          <p:cNvSpPr/>
          <p:nvPr/>
        </p:nvSpPr>
        <p:spPr>
          <a:xfrm rot="19440635">
            <a:off x="1076254" y="3163544"/>
            <a:ext cx="283283" cy="6530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0" name="Стрелка: изогнутая вправо 19">
            <a:extLst>
              <a:ext uri="{FF2B5EF4-FFF2-40B4-BE49-F238E27FC236}">
                <a16:creationId xmlns:a16="http://schemas.microsoft.com/office/drawing/2014/main" id="{2ED21146-1B50-4A76-8330-69DD62F06E29}"/>
              </a:ext>
            </a:extLst>
          </p:cNvPr>
          <p:cNvSpPr/>
          <p:nvPr/>
        </p:nvSpPr>
        <p:spPr>
          <a:xfrm rot="19440635">
            <a:off x="2790533" y="4366179"/>
            <a:ext cx="283283" cy="6530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1" name="Стрелка: изогнутая вправо 20">
            <a:extLst>
              <a:ext uri="{FF2B5EF4-FFF2-40B4-BE49-F238E27FC236}">
                <a16:creationId xmlns:a16="http://schemas.microsoft.com/office/drawing/2014/main" id="{3F64B06E-5929-4930-B221-AC9C0A907385}"/>
              </a:ext>
            </a:extLst>
          </p:cNvPr>
          <p:cNvSpPr/>
          <p:nvPr/>
        </p:nvSpPr>
        <p:spPr>
          <a:xfrm rot="19440635">
            <a:off x="4964686" y="5217305"/>
            <a:ext cx="283283" cy="65300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3314" name="Picture 2" descr="Строение клетки человека и ее функции в организме">
            <a:extLst>
              <a:ext uri="{FF2B5EF4-FFF2-40B4-BE49-F238E27FC236}">
                <a16:creationId xmlns:a16="http://schemas.microsoft.com/office/drawing/2014/main" id="{582A6786-4A83-47F5-968F-6E4790AEA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3072" y="1665304"/>
            <a:ext cx="3637584" cy="283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0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89CF8F-9EE3-4130-A0A2-8C6A47A2633A}"/>
              </a:ext>
            </a:extLst>
          </p:cNvPr>
          <p:cNvSpPr>
            <a:spLocks noGrp="1"/>
          </p:cNvSpPr>
          <p:nvPr>
            <p:ph type="title"/>
          </p:nvPr>
        </p:nvSpPr>
        <p:spPr/>
        <p:txBody>
          <a:bodyPr/>
          <a:lstStyle/>
          <a:p>
            <a:r>
              <a:rPr lang="ru-RU" dirty="0"/>
              <a:t>Транспорт</a:t>
            </a:r>
          </a:p>
        </p:txBody>
      </p:sp>
      <p:sp>
        <p:nvSpPr>
          <p:cNvPr id="6" name="TextBox 5">
            <a:extLst>
              <a:ext uri="{FF2B5EF4-FFF2-40B4-BE49-F238E27FC236}">
                <a16:creationId xmlns:a16="http://schemas.microsoft.com/office/drawing/2014/main" id="{8D4F5222-168E-4DDF-8218-B6F836B335CC}"/>
              </a:ext>
            </a:extLst>
          </p:cNvPr>
          <p:cNvSpPr txBox="1"/>
          <p:nvPr/>
        </p:nvSpPr>
        <p:spPr>
          <a:xfrm>
            <a:off x="2783633" y="1909768"/>
            <a:ext cx="9073006" cy="1754326"/>
          </a:xfrm>
          <a:prstGeom prst="rect">
            <a:avLst/>
          </a:prstGeom>
          <a:noFill/>
        </p:spPr>
        <p:txBody>
          <a:bodyPr wrap="square">
            <a:spAutoFit/>
          </a:bodyPr>
          <a:lstStyle/>
          <a:p>
            <a:r>
              <a:rPr lang="ru-RU" dirty="0"/>
              <a:t>Мы можем размышлять о причинах, по которым органеллы могут смешиваться в цитоплазме. Близость между органеллами может позволить им обмениваться метаболитами и информацией. Например, внутри клетки существует большая сеть контактов органелл. Эти участки контакта с мембраной обеспечивают обмен липидами между компартментами и прямой перенос ионов Ca</a:t>
            </a:r>
            <a:r>
              <a:rPr lang="ru-RU" baseline="30000" dirty="0"/>
              <a:t>2+</a:t>
            </a:r>
            <a:r>
              <a:rPr lang="ru-RU" dirty="0"/>
              <a:t> из одной органеллы в другую, не нарушая цитозоль или другие органеллы </a:t>
            </a:r>
            <a:r>
              <a:rPr lang="en-US" dirty="0"/>
              <a:t>[38]</a:t>
            </a:r>
            <a:endParaRPr lang="ru-RU" dirty="0"/>
          </a:p>
        </p:txBody>
      </p:sp>
      <p:sp>
        <p:nvSpPr>
          <p:cNvPr id="10" name="TextBox 9">
            <a:extLst>
              <a:ext uri="{FF2B5EF4-FFF2-40B4-BE49-F238E27FC236}">
                <a16:creationId xmlns:a16="http://schemas.microsoft.com/office/drawing/2014/main" id="{F04013B3-0286-46DA-BD34-DEF5B5774360}"/>
              </a:ext>
            </a:extLst>
          </p:cNvPr>
          <p:cNvSpPr txBox="1"/>
          <p:nvPr/>
        </p:nvSpPr>
        <p:spPr>
          <a:xfrm>
            <a:off x="2765624" y="4005064"/>
            <a:ext cx="9073006" cy="1200329"/>
          </a:xfrm>
          <a:prstGeom prst="rect">
            <a:avLst/>
          </a:prstGeom>
          <a:noFill/>
        </p:spPr>
        <p:txBody>
          <a:bodyPr wrap="square">
            <a:spAutoFit/>
          </a:bodyPr>
          <a:lstStyle/>
          <a:p>
            <a:r>
              <a:rPr lang="ru-RU" dirty="0"/>
              <a:t>Однако эта очень сложная и динамичная организация органелл в цитоплазме не является результатом исключительно случайного смешивания. Все органеллы достигают различных участков клетки посредством транспорта на основе цитоскелета, используя микротрубочки и актиновые филаменты в качестве транспортных путей.</a:t>
            </a:r>
          </a:p>
        </p:txBody>
      </p:sp>
      <p:sp>
        <p:nvSpPr>
          <p:cNvPr id="14" name="TextBox 13">
            <a:extLst>
              <a:ext uri="{FF2B5EF4-FFF2-40B4-BE49-F238E27FC236}">
                <a16:creationId xmlns:a16="http://schemas.microsoft.com/office/drawing/2014/main" id="{95F2B558-7EA8-46DD-9BF8-3EC3B20F561F}"/>
              </a:ext>
            </a:extLst>
          </p:cNvPr>
          <p:cNvSpPr txBox="1"/>
          <p:nvPr/>
        </p:nvSpPr>
        <p:spPr>
          <a:xfrm>
            <a:off x="2715037" y="5819550"/>
            <a:ext cx="9144701" cy="923330"/>
          </a:xfrm>
          <a:prstGeom prst="rect">
            <a:avLst/>
          </a:prstGeom>
          <a:noFill/>
        </p:spPr>
        <p:txBody>
          <a:bodyPr wrap="square">
            <a:spAutoFit/>
          </a:bodyPr>
          <a:lstStyle/>
          <a:p>
            <a:r>
              <a:rPr lang="ru-RU" dirty="0"/>
              <a:t>Транспорт осуществляется моторными белками, такими как динеин и кинезин, которые перемещаются к минус- и плюс-концам микротрубочек соответственно, тогда как миозины транспортируют грузы на актиновых филаментах.</a:t>
            </a:r>
          </a:p>
        </p:txBody>
      </p:sp>
    </p:spTree>
    <p:extLst>
      <p:ext uri="{BB962C8B-B14F-4D97-AF65-F5344CB8AC3E}">
        <p14:creationId xmlns:p14="http://schemas.microsoft.com/office/powerpoint/2010/main" val="17172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5ECF41-6967-405A-8919-52331B6F174B}"/>
              </a:ext>
            </a:extLst>
          </p:cNvPr>
          <p:cNvSpPr>
            <a:spLocks noGrp="1"/>
          </p:cNvSpPr>
          <p:nvPr>
            <p:ph type="title"/>
          </p:nvPr>
        </p:nvSpPr>
        <p:spPr/>
        <p:txBody>
          <a:bodyPr/>
          <a:lstStyle/>
          <a:p>
            <a:r>
              <a:rPr lang="ru-RU" dirty="0"/>
              <a:t>Транспорт - Продолжение</a:t>
            </a:r>
          </a:p>
        </p:txBody>
      </p:sp>
      <p:sp>
        <p:nvSpPr>
          <p:cNvPr id="6" name="TextBox 5">
            <a:extLst>
              <a:ext uri="{FF2B5EF4-FFF2-40B4-BE49-F238E27FC236}">
                <a16:creationId xmlns:a16="http://schemas.microsoft.com/office/drawing/2014/main" id="{4650AE10-E7DA-4004-A372-BC9ECA7164B3}"/>
              </a:ext>
            </a:extLst>
          </p:cNvPr>
          <p:cNvSpPr txBox="1"/>
          <p:nvPr/>
        </p:nvSpPr>
        <p:spPr>
          <a:xfrm>
            <a:off x="9255431" y="1511300"/>
            <a:ext cx="2905265" cy="5078313"/>
          </a:xfrm>
          <a:prstGeom prst="rect">
            <a:avLst/>
          </a:prstGeom>
          <a:noFill/>
        </p:spPr>
        <p:txBody>
          <a:bodyPr wrap="square">
            <a:spAutoFit/>
          </a:bodyPr>
          <a:lstStyle/>
          <a:p>
            <a:r>
              <a:rPr lang="ru-RU" dirty="0"/>
              <a:t>Доктор </a:t>
            </a:r>
            <a:r>
              <a:rPr lang="ru-RU" dirty="0" err="1"/>
              <a:t>Стэн</a:t>
            </a:r>
            <a:r>
              <a:rPr lang="ru-RU" dirty="0"/>
              <a:t> </a:t>
            </a:r>
            <a:r>
              <a:rPr lang="ru-RU" dirty="0" err="1"/>
              <a:t>Берджесс</a:t>
            </a:r>
            <a:r>
              <a:rPr lang="ru-RU" dirty="0"/>
              <a:t> с факультета биологических наук Университета Лидса объясняет исследование, опубликованное в журнале Nature Communications, которое дает нам первое представление о моторных белках клеток в действии. Эти белки жизненно важны для сложной жизни, формируя транспортную инфраструктуру, позволяющую различным частям клеток выполнять определенные функции. </a:t>
            </a:r>
          </a:p>
        </p:txBody>
      </p:sp>
      <p:pic>
        <p:nvPicPr>
          <p:cNvPr id="7" name="Мультимедиа в Интернете 6" title="Motor proteins caught “swinging on monkey bars”">
            <a:hlinkClick r:id="" action="ppaction://media"/>
            <a:extLst>
              <a:ext uri="{FF2B5EF4-FFF2-40B4-BE49-F238E27FC236}">
                <a16:creationId xmlns:a16="http://schemas.microsoft.com/office/drawing/2014/main" id="{7AFEE8E0-7F25-4292-B938-B185F1FDA349}"/>
              </a:ext>
            </a:extLst>
          </p:cNvPr>
          <p:cNvPicPr>
            <a:picLocks noRot="1" noChangeAspect="1"/>
          </p:cNvPicPr>
          <p:nvPr>
            <a:videoFile r:link="rId1"/>
          </p:nvPr>
        </p:nvPicPr>
        <p:blipFill>
          <a:blip r:embed="rId3"/>
          <a:stretch>
            <a:fillRect/>
          </a:stretch>
        </p:blipFill>
        <p:spPr>
          <a:xfrm>
            <a:off x="191344" y="1556792"/>
            <a:ext cx="9064087" cy="5121209"/>
          </a:xfrm>
          <a:prstGeom prst="rect">
            <a:avLst/>
          </a:prstGeom>
        </p:spPr>
      </p:pic>
    </p:spTree>
    <p:extLst>
      <p:ext uri="{BB962C8B-B14F-4D97-AF65-F5344CB8AC3E}">
        <p14:creationId xmlns:p14="http://schemas.microsoft.com/office/powerpoint/2010/main" val="279144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6979B6-1224-49F8-A771-6F059C3DD989}"/>
              </a:ext>
            </a:extLst>
          </p:cNvPr>
          <p:cNvSpPr>
            <a:spLocks noGrp="1"/>
          </p:cNvSpPr>
          <p:nvPr>
            <p:ph type="title"/>
          </p:nvPr>
        </p:nvSpPr>
        <p:spPr/>
        <p:txBody>
          <a:bodyPr/>
          <a:lstStyle/>
          <a:p>
            <a:r>
              <a:rPr lang="ru-RU" dirty="0"/>
              <a:t>Транспортные платформы</a:t>
            </a:r>
          </a:p>
        </p:txBody>
      </p:sp>
      <p:sp>
        <p:nvSpPr>
          <p:cNvPr id="6" name="TextBox 5">
            <a:extLst>
              <a:ext uri="{FF2B5EF4-FFF2-40B4-BE49-F238E27FC236}">
                <a16:creationId xmlns:a16="http://schemas.microsoft.com/office/drawing/2014/main" id="{29EBF47D-EDA6-499A-934F-F72A20990D1E}"/>
              </a:ext>
            </a:extLst>
          </p:cNvPr>
          <p:cNvSpPr txBox="1"/>
          <p:nvPr/>
        </p:nvSpPr>
        <p:spPr>
          <a:xfrm>
            <a:off x="4727848" y="3284984"/>
            <a:ext cx="6096000" cy="1477328"/>
          </a:xfrm>
          <a:prstGeom prst="rect">
            <a:avLst/>
          </a:prstGeom>
          <a:noFill/>
        </p:spPr>
        <p:txBody>
          <a:bodyPr wrap="square">
            <a:spAutoFit/>
          </a:bodyPr>
          <a:lstStyle/>
          <a:p>
            <a:r>
              <a:rPr lang="ru-RU" dirty="0"/>
              <a:t>Субъединицы филаментов, моторы и большое количество моторных </a:t>
            </a:r>
            <a:r>
              <a:rPr lang="ru-RU" dirty="0" err="1"/>
              <a:t>адапторных</a:t>
            </a:r>
            <a:r>
              <a:rPr lang="ru-RU" dirty="0"/>
              <a:t> белков дополнительно обеспечивают регуляторные платформы для специфичности грузов и направленности, расстояния и скорости транспорта </a:t>
            </a:r>
            <a:r>
              <a:rPr lang="en-US" dirty="0"/>
              <a:t>[39, 40]</a:t>
            </a:r>
            <a:endParaRPr lang="ru-RU" dirty="0"/>
          </a:p>
        </p:txBody>
      </p:sp>
    </p:spTree>
    <p:extLst>
      <p:ext uri="{BB962C8B-B14F-4D97-AF65-F5344CB8AC3E}">
        <p14:creationId xmlns:p14="http://schemas.microsoft.com/office/powerpoint/2010/main" val="320898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8592A9-CA85-40C2-ADE3-3569A645FD56}"/>
              </a:ext>
            </a:extLst>
          </p:cNvPr>
          <p:cNvSpPr>
            <a:spLocks noGrp="1"/>
          </p:cNvSpPr>
          <p:nvPr>
            <p:ph type="title"/>
          </p:nvPr>
        </p:nvSpPr>
        <p:spPr/>
        <p:txBody>
          <a:bodyPr/>
          <a:lstStyle/>
          <a:p>
            <a:r>
              <a:rPr lang="ru-RU" dirty="0"/>
              <a:t>Митохондрии</a:t>
            </a:r>
          </a:p>
        </p:txBody>
      </p:sp>
      <p:sp>
        <p:nvSpPr>
          <p:cNvPr id="6" name="TextBox 5">
            <a:extLst>
              <a:ext uri="{FF2B5EF4-FFF2-40B4-BE49-F238E27FC236}">
                <a16:creationId xmlns:a16="http://schemas.microsoft.com/office/drawing/2014/main" id="{E6DFD27D-8845-42A2-A3EA-AA2592D830F8}"/>
              </a:ext>
            </a:extLst>
          </p:cNvPr>
          <p:cNvSpPr txBox="1"/>
          <p:nvPr/>
        </p:nvSpPr>
        <p:spPr>
          <a:xfrm>
            <a:off x="7464152" y="2060848"/>
            <a:ext cx="4453136" cy="2308324"/>
          </a:xfrm>
          <a:prstGeom prst="rect">
            <a:avLst/>
          </a:prstGeom>
          <a:noFill/>
        </p:spPr>
        <p:txBody>
          <a:bodyPr wrap="square">
            <a:spAutoFit/>
          </a:bodyPr>
          <a:lstStyle/>
          <a:p>
            <a:r>
              <a:rPr lang="ru-RU" dirty="0"/>
              <a:t>Митохондрии, вероятно, являются наиболее изученными органеллами, когда речь идет о транспорте. Митохондрии связаны как с моторами микротрубочек для транспорта на большие расстояния, так и с миозином 19 для локального транспорта и закрепления на актиновых филаментах</a:t>
            </a:r>
          </a:p>
        </p:txBody>
      </p:sp>
      <p:pic>
        <p:nvPicPr>
          <p:cNvPr id="7" name="Мультимедиа в Интернете 6" title="Mitochondria Under Electron Microscope">
            <a:hlinkClick r:id="" action="ppaction://media"/>
            <a:extLst>
              <a:ext uri="{FF2B5EF4-FFF2-40B4-BE49-F238E27FC236}">
                <a16:creationId xmlns:a16="http://schemas.microsoft.com/office/drawing/2014/main" id="{070280E2-BBE0-4317-91DA-EED1DACA3681}"/>
              </a:ext>
            </a:extLst>
          </p:cNvPr>
          <p:cNvPicPr>
            <a:picLocks noRot="1" noChangeAspect="1"/>
          </p:cNvPicPr>
          <p:nvPr>
            <a:videoFile r:link="rId1"/>
          </p:nvPr>
        </p:nvPicPr>
        <p:blipFill>
          <a:blip r:embed="rId3"/>
          <a:stretch>
            <a:fillRect/>
          </a:stretch>
        </p:blipFill>
        <p:spPr>
          <a:xfrm>
            <a:off x="253571" y="1628800"/>
            <a:ext cx="6839973" cy="5129980"/>
          </a:xfrm>
          <a:prstGeom prst="rect">
            <a:avLst/>
          </a:prstGeom>
        </p:spPr>
      </p:pic>
      <p:sp>
        <p:nvSpPr>
          <p:cNvPr id="11" name="TextBox 10">
            <a:extLst>
              <a:ext uri="{FF2B5EF4-FFF2-40B4-BE49-F238E27FC236}">
                <a16:creationId xmlns:a16="http://schemas.microsoft.com/office/drawing/2014/main" id="{692B8F13-ED5B-481E-A177-2655419B1430}"/>
              </a:ext>
            </a:extLst>
          </p:cNvPr>
          <p:cNvSpPr txBox="1"/>
          <p:nvPr/>
        </p:nvSpPr>
        <p:spPr>
          <a:xfrm>
            <a:off x="7248128" y="6389448"/>
            <a:ext cx="6096000" cy="369332"/>
          </a:xfrm>
          <a:prstGeom prst="rect">
            <a:avLst/>
          </a:prstGeom>
          <a:noFill/>
        </p:spPr>
        <p:txBody>
          <a:bodyPr wrap="square">
            <a:spAutoFit/>
          </a:bodyPr>
          <a:lstStyle/>
          <a:p>
            <a:r>
              <a:rPr lang="ru-RU" dirty="0"/>
              <a:t>Митохондрии под электронным микроскопом</a:t>
            </a:r>
          </a:p>
        </p:txBody>
      </p:sp>
    </p:spTree>
    <p:extLst>
      <p:ext uri="{BB962C8B-B14F-4D97-AF65-F5344CB8AC3E}">
        <p14:creationId xmlns:p14="http://schemas.microsoft.com/office/powerpoint/2010/main" val="63646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2ABAAE-67B4-4B6E-A55F-3A9919B1BE83}"/>
              </a:ext>
            </a:extLst>
          </p:cNvPr>
          <p:cNvSpPr>
            <a:spLocks noGrp="1"/>
          </p:cNvSpPr>
          <p:nvPr>
            <p:ph type="title"/>
          </p:nvPr>
        </p:nvSpPr>
        <p:spPr/>
        <p:txBody>
          <a:bodyPr/>
          <a:lstStyle/>
          <a:p>
            <a:r>
              <a:rPr lang="ru-RU" dirty="0"/>
              <a:t>Экспериментальные измерения внутриклеточной механики</a:t>
            </a:r>
          </a:p>
        </p:txBody>
      </p:sp>
    </p:spTree>
    <p:extLst>
      <p:ext uri="{BB962C8B-B14F-4D97-AF65-F5344CB8AC3E}">
        <p14:creationId xmlns:p14="http://schemas.microsoft.com/office/powerpoint/2010/main" val="381658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708F6A-C3D9-48A9-A234-602F10BC9417}"/>
              </a:ext>
            </a:extLst>
          </p:cNvPr>
          <p:cNvSpPr>
            <a:spLocks noGrp="1"/>
          </p:cNvSpPr>
          <p:nvPr>
            <p:ph type="title"/>
          </p:nvPr>
        </p:nvSpPr>
        <p:spPr/>
        <p:txBody>
          <a:bodyPr/>
          <a:lstStyle/>
          <a:p>
            <a:r>
              <a:rPr lang="ru-RU" dirty="0"/>
              <a:t>Методы измерения внутриклеточной реологии с помощью </a:t>
            </a:r>
            <a:r>
              <a:rPr lang="ru-RU" dirty="0" err="1"/>
              <a:t>макрореологии</a:t>
            </a:r>
            <a:r>
              <a:rPr lang="ru-RU" dirty="0"/>
              <a:t>, диффузии и седиментации</a:t>
            </a:r>
          </a:p>
        </p:txBody>
      </p:sp>
      <p:sp>
        <p:nvSpPr>
          <p:cNvPr id="6" name="TextBox 5">
            <a:extLst>
              <a:ext uri="{FF2B5EF4-FFF2-40B4-BE49-F238E27FC236}">
                <a16:creationId xmlns:a16="http://schemas.microsoft.com/office/drawing/2014/main" id="{E3EA3A22-50D3-4946-B4A6-F77782DE8BE6}"/>
              </a:ext>
            </a:extLst>
          </p:cNvPr>
          <p:cNvSpPr txBox="1"/>
          <p:nvPr/>
        </p:nvSpPr>
        <p:spPr>
          <a:xfrm>
            <a:off x="263352" y="1628800"/>
            <a:ext cx="11665296" cy="646331"/>
          </a:xfrm>
          <a:prstGeom prst="rect">
            <a:avLst/>
          </a:prstGeom>
          <a:noFill/>
        </p:spPr>
        <p:txBody>
          <a:bodyPr wrap="square">
            <a:spAutoFit/>
          </a:bodyPr>
          <a:lstStyle/>
          <a:p>
            <a:r>
              <a:rPr lang="ru-RU" dirty="0"/>
              <a:t>Реология (от греч. </a:t>
            </a:r>
            <a:r>
              <a:rPr lang="ru-RU" dirty="0" err="1"/>
              <a:t>ρέος</a:t>
            </a:r>
            <a:r>
              <a:rPr lang="ru-RU" dirty="0"/>
              <a:t> «течение, поток» + </a:t>
            </a:r>
            <a:r>
              <a:rPr lang="ru-RU" dirty="0" err="1"/>
              <a:t>λόγος</a:t>
            </a:r>
            <a:r>
              <a:rPr lang="ru-RU" dirty="0"/>
              <a:t> «учение, наука») — раздел физики, изучающий деформационные свойства и текучесть вещества.</a:t>
            </a:r>
          </a:p>
        </p:txBody>
      </p:sp>
      <p:sp>
        <p:nvSpPr>
          <p:cNvPr id="10" name="TextBox 9">
            <a:extLst>
              <a:ext uri="{FF2B5EF4-FFF2-40B4-BE49-F238E27FC236}">
                <a16:creationId xmlns:a16="http://schemas.microsoft.com/office/drawing/2014/main" id="{58C45EB1-D8B2-4E36-B356-505F594C897A}"/>
              </a:ext>
            </a:extLst>
          </p:cNvPr>
          <p:cNvSpPr txBox="1"/>
          <p:nvPr/>
        </p:nvSpPr>
        <p:spPr>
          <a:xfrm>
            <a:off x="335360" y="2431295"/>
            <a:ext cx="11593288" cy="2031325"/>
          </a:xfrm>
          <a:prstGeom prst="rect">
            <a:avLst/>
          </a:prstGeom>
          <a:noFill/>
        </p:spPr>
        <p:txBody>
          <a:bodyPr wrap="square">
            <a:spAutoFit/>
          </a:bodyPr>
          <a:lstStyle/>
          <a:p>
            <a:r>
              <a:rPr lang="ru-RU" dirty="0"/>
              <a:t>Планы экспериментов по измерению цитоплазматической (микро)реологии должны решать три основные проблемы: </a:t>
            </a:r>
          </a:p>
          <a:p>
            <a:pPr marL="285750" indent="-285750">
              <a:buFont typeface="Arial" panose="020B0604020202020204" pitchFamily="34" charset="0"/>
              <a:buChar char="•"/>
            </a:pPr>
            <a:r>
              <a:rPr lang="ru-RU" dirty="0"/>
              <a:t>небольшой размер клетки; </a:t>
            </a:r>
          </a:p>
          <a:p>
            <a:pPr marL="285750" indent="-285750">
              <a:buFont typeface="Arial" panose="020B0604020202020204" pitchFamily="34" charset="0"/>
              <a:buChar char="•"/>
            </a:pPr>
            <a:r>
              <a:rPr lang="ru-RU" dirty="0"/>
              <a:t>неоднородная структура внутренней части клетки; </a:t>
            </a:r>
          </a:p>
          <a:p>
            <a:pPr marL="285750" indent="-285750">
              <a:buFont typeface="Arial" panose="020B0604020202020204" pitchFamily="34" charset="0"/>
              <a:buChar char="•"/>
            </a:pPr>
            <a:r>
              <a:rPr lang="ru-RU" dirty="0"/>
              <a:t>активное </a:t>
            </a:r>
            <a:r>
              <a:rPr lang="ru-RU" dirty="0" err="1"/>
              <a:t>ремоделирование</a:t>
            </a:r>
            <a:r>
              <a:rPr lang="ru-RU" dirty="0"/>
              <a:t> цитоплазмы, которое происходит:</a:t>
            </a:r>
          </a:p>
          <a:p>
            <a:pPr marL="742950" lvl="1" indent="-285750">
              <a:buFont typeface="Arial" panose="020B0604020202020204" pitchFamily="34" charset="0"/>
              <a:buChar char="•"/>
            </a:pPr>
            <a:r>
              <a:rPr lang="ru-RU" dirty="0"/>
              <a:t>как часть метаболического состояния покоя</a:t>
            </a:r>
          </a:p>
          <a:p>
            <a:pPr marL="742950" lvl="1" indent="-285750">
              <a:buFont typeface="Arial" panose="020B0604020202020204" pitchFamily="34" charset="0"/>
              <a:buChar char="•"/>
            </a:pPr>
            <a:r>
              <a:rPr lang="ru-RU" dirty="0"/>
              <a:t>непосредственно, в ответ на приложение сил, необходимых для выполнения реологических измерений. </a:t>
            </a:r>
          </a:p>
        </p:txBody>
      </p:sp>
      <p:sp>
        <p:nvSpPr>
          <p:cNvPr id="14" name="TextBox 13">
            <a:extLst>
              <a:ext uri="{FF2B5EF4-FFF2-40B4-BE49-F238E27FC236}">
                <a16:creationId xmlns:a16="http://schemas.microsoft.com/office/drawing/2014/main" id="{4C21E5A3-4CFC-4C5E-98E3-E7BC0A53CF65}"/>
              </a:ext>
            </a:extLst>
          </p:cNvPr>
          <p:cNvSpPr txBox="1"/>
          <p:nvPr/>
        </p:nvSpPr>
        <p:spPr>
          <a:xfrm>
            <a:off x="359224" y="4618784"/>
            <a:ext cx="6094602" cy="1200329"/>
          </a:xfrm>
          <a:prstGeom prst="rect">
            <a:avLst/>
          </a:prstGeom>
          <a:noFill/>
        </p:spPr>
        <p:txBody>
          <a:bodyPr wrap="square">
            <a:spAutoFit/>
          </a:bodyPr>
          <a:lstStyle/>
          <a:p>
            <a:r>
              <a:rPr lang="ru-RU" dirty="0"/>
              <a:t>Важно различать: </a:t>
            </a:r>
          </a:p>
          <a:p>
            <a:pPr marL="285750" indent="-285750">
              <a:buFont typeface="Arial" panose="020B0604020202020204" pitchFamily="34" charset="0"/>
              <a:buChar char="•"/>
            </a:pPr>
            <a:r>
              <a:rPr lang="ru-RU" dirty="0"/>
              <a:t>линейную реакцию на небольшие деформации</a:t>
            </a:r>
          </a:p>
          <a:p>
            <a:pPr marL="285750" indent="-285750">
              <a:buFont typeface="Arial" panose="020B0604020202020204" pitchFamily="34" charset="0"/>
              <a:buChar char="•"/>
            </a:pPr>
            <a:r>
              <a:rPr lang="ru-RU" dirty="0"/>
              <a:t>нелинейную реакцию на большие деформации</a:t>
            </a:r>
          </a:p>
          <a:p>
            <a:endParaRPr lang="ru-RU" dirty="0"/>
          </a:p>
        </p:txBody>
      </p:sp>
    </p:spTree>
    <p:extLst>
      <p:ext uri="{BB962C8B-B14F-4D97-AF65-F5344CB8AC3E}">
        <p14:creationId xmlns:p14="http://schemas.microsoft.com/office/powerpoint/2010/main" val="260271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21137F-5282-4BA8-A593-1448007D3A83}"/>
              </a:ext>
            </a:extLst>
          </p:cNvPr>
          <p:cNvSpPr>
            <a:spLocks noGrp="1"/>
          </p:cNvSpPr>
          <p:nvPr>
            <p:ph type="title"/>
          </p:nvPr>
        </p:nvSpPr>
        <p:spPr/>
        <p:txBody>
          <a:bodyPr/>
          <a:lstStyle/>
          <a:p>
            <a:r>
              <a:rPr lang="ru-RU" dirty="0"/>
              <a:t>Цельноклеточные агрегаты</a:t>
            </a:r>
          </a:p>
        </p:txBody>
      </p:sp>
      <p:sp>
        <p:nvSpPr>
          <p:cNvPr id="6" name="TextBox 5">
            <a:extLst>
              <a:ext uri="{FF2B5EF4-FFF2-40B4-BE49-F238E27FC236}">
                <a16:creationId xmlns:a16="http://schemas.microsoft.com/office/drawing/2014/main" id="{57B9A5DB-C554-4591-BC95-441C445EC9C5}"/>
              </a:ext>
            </a:extLst>
          </p:cNvPr>
          <p:cNvSpPr txBox="1"/>
          <p:nvPr/>
        </p:nvSpPr>
        <p:spPr>
          <a:xfrm>
            <a:off x="335360" y="1556792"/>
            <a:ext cx="11521280" cy="1200329"/>
          </a:xfrm>
          <a:prstGeom prst="rect">
            <a:avLst/>
          </a:prstGeom>
          <a:noFill/>
        </p:spPr>
        <p:txBody>
          <a:bodyPr wrap="square">
            <a:spAutoFit/>
          </a:bodyPr>
          <a:lstStyle/>
          <a:p>
            <a:r>
              <a:rPr lang="ru-RU" dirty="0"/>
              <a:t>Самый простой и в некотором смысле самый грубый метод измерения внутриклеточной механики состоит в том, чтобы использовать стандартные реологические инструменты для получения соотношений напряжение/деформация на макроскопическом образце, содержащем множество клеток, но в котором один тип клеток расположен в регулярном порядке. </a:t>
            </a:r>
          </a:p>
        </p:txBody>
      </p:sp>
      <p:sp>
        <p:nvSpPr>
          <p:cNvPr id="10" name="TextBox 9">
            <a:extLst>
              <a:ext uri="{FF2B5EF4-FFF2-40B4-BE49-F238E27FC236}">
                <a16:creationId xmlns:a16="http://schemas.microsoft.com/office/drawing/2014/main" id="{18DCE510-F4DC-4625-8279-DD11C498A880}"/>
              </a:ext>
            </a:extLst>
          </p:cNvPr>
          <p:cNvSpPr txBox="1"/>
          <p:nvPr/>
        </p:nvSpPr>
        <p:spPr>
          <a:xfrm>
            <a:off x="335360" y="2889130"/>
            <a:ext cx="11665296" cy="1200329"/>
          </a:xfrm>
          <a:prstGeom prst="rect">
            <a:avLst/>
          </a:prstGeom>
          <a:noFill/>
        </p:spPr>
        <p:txBody>
          <a:bodyPr wrap="square">
            <a:spAutoFit/>
          </a:bodyPr>
          <a:lstStyle/>
          <a:p>
            <a:r>
              <a:rPr lang="ru-RU" dirty="0"/>
              <a:t>В </a:t>
            </a:r>
            <a:r>
              <a:rPr lang="en-US" dirty="0"/>
              <a:t>[41] </a:t>
            </a:r>
            <a:r>
              <a:rPr lang="ru-RU" dirty="0"/>
              <a:t>было получено совпадение результатов измерений отношения силы и удлинения молекул тайтина на отдельных молекулах с макроскопическими измерениями податливости мышечных волокон, где восстанавливающая сила возникает в основном за счет большого количества мышечных волокон. такие молекулы работают последовательно и параллельно</a:t>
            </a:r>
            <a:r>
              <a:rPr lang="en-US" dirty="0"/>
              <a:t>.</a:t>
            </a:r>
            <a:endParaRPr lang="ru-RU" dirty="0"/>
          </a:p>
        </p:txBody>
      </p:sp>
      <p:sp>
        <p:nvSpPr>
          <p:cNvPr id="14" name="TextBox 13">
            <a:extLst>
              <a:ext uri="{FF2B5EF4-FFF2-40B4-BE49-F238E27FC236}">
                <a16:creationId xmlns:a16="http://schemas.microsoft.com/office/drawing/2014/main" id="{B3F90DC8-2DD7-4508-BDAD-81E61D56008B}"/>
              </a:ext>
            </a:extLst>
          </p:cNvPr>
          <p:cNvSpPr txBox="1"/>
          <p:nvPr/>
        </p:nvSpPr>
        <p:spPr>
          <a:xfrm>
            <a:off x="2717933" y="4172940"/>
            <a:ext cx="8928992" cy="1477328"/>
          </a:xfrm>
          <a:prstGeom prst="rect">
            <a:avLst/>
          </a:prstGeom>
          <a:noFill/>
        </p:spPr>
        <p:txBody>
          <a:bodyPr wrap="square">
            <a:spAutoFit/>
          </a:bodyPr>
          <a:lstStyle/>
          <a:p>
            <a:r>
              <a:rPr lang="ru-RU" dirty="0"/>
              <a:t>Измерение плотно упакованных осадочных образцов одного типа клеток, при допущении, что во время измерения деформация связана с деформацией внутренней части ячейки, а не со скольжением клеток относительно друг друга. Такие измерения показали, например, эффекты одиночных мутаций актин-связывающего белка в клетках Dictyostelium </a:t>
            </a:r>
            <a:r>
              <a:rPr lang="en-US" dirty="0"/>
              <a:t>[42] </a:t>
            </a:r>
            <a:r>
              <a:rPr lang="ru-RU" dirty="0"/>
              <a:t>и меланомы </a:t>
            </a:r>
            <a:r>
              <a:rPr lang="en-US" dirty="0"/>
              <a:t>[43]</a:t>
            </a:r>
            <a:endParaRPr lang="ru-RU" dirty="0"/>
          </a:p>
        </p:txBody>
      </p:sp>
      <p:pic>
        <p:nvPicPr>
          <p:cNvPr id="1026" name="Picture 2">
            <a:extLst>
              <a:ext uri="{FF2B5EF4-FFF2-40B4-BE49-F238E27FC236}">
                <a16:creationId xmlns:a16="http://schemas.microsoft.com/office/drawing/2014/main" id="{E6B67EDB-2248-4308-9898-D05F0A8DD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4136303"/>
            <a:ext cx="1631779" cy="23936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092DA15-C2CE-4357-A0F4-60F2ACDFEF97}"/>
              </a:ext>
            </a:extLst>
          </p:cNvPr>
          <p:cNvSpPr txBox="1"/>
          <p:nvPr/>
        </p:nvSpPr>
        <p:spPr>
          <a:xfrm>
            <a:off x="479376" y="6488668"/>
            <a:ext cx="1631779" cy="246221"/>
          </a:xfrm>
          <a:prstGeom prst="rect">
            <a:avLst/>
          </a:prstGeom>
          <a:noFill/>
        </p:spPr>
        <p:txBody>
          <a:bodyPr wrap="square">
            <a:spAutoFit/>
          </a:bodyPr>
          <a:lstStyle/>
          <a:p>
            <a:pPr algn="ctr"/>
            <a:r>
              <a:rPr lang="en-US" sz="1000" dirty="0"/>
              <a:t>Dictyostelium</a:t>
            </a:r>
            <a:endParaRPr lang="ru-RU" sz="1000" dirty="0"/>
          </a:p>
        </p:txBody>
      </p:sp>
      <p:sp>
        <p:nvSpPr>
          <p:cNvPr id="23" name="TextBox 22">
            <a:extLst>
              <a:ext uri="{FF2B5EF4-FFF2-40B4-BE49-F238E27FC236}">
                <a16:creationId xmlns:a16="http://schemas.microsoft.com/office/drawing/2014/main" id="{BCB49D4F-8537-4D0C-932D-6A0FBF4057E3}"/>
              </a:ext>
            </a:extLst>
          </p:cNvPr>
          <p:cNvSpPr txBox="1"/>
          <p:nvPr/>
        </p:nvSpPr>
        <p:spPr>
          <a:xfrm>
            <a:off x="2717933" y="5803252"/>
            <a:ext cx="9361040" cy="923330"/>
          </a:xfrm>
          <a:prstGeom prst="rect">
            <a:avLst/>
          </a:prstGeom>
          <a:noFill/>
        </p:spPr>
        <p:txBody>
          <a:bodyPr wrap="square">
            <a:spAutoFit/>
          </a:bodyPr>
          <a:lstStyle/>
          <a:p>
            <a:r>
              <a:rPr lang="ru-RU" b="1" dirty="0"/>
              <a:t>Недостатки:</a:t>
            </a:r>
            <a:r>
              <a:rPr lang="ru-RU" dirty="0"/>
              <a:t> свойства отдельной клетки требуют предположений или проверки того, как клетки прикрепляются друг к другу, и в большинстве случаев вклад деформации мембраны нельзя отделить от вклада внутренней части клетки или внеклеточный матрикс</a:t>
            </a:r>
          </a:p>
        </p:txBody>
      </p:sp>
    </p:spTree>
    <p:extLst>
      <p:ext uri="{BB962C8B-B14F-4D97-AF65-F5344CB8AC3E}">
        <p14:creationId xmlns:p14="http://schemas.microsoft.com/office/powerpoint/2010/main" val="262342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A9EE13-8340-418D-BA50-47C07A70B8E0}"/>
              </a:ext>
            </a:extLst>
          </p:cNvPr>
          <p:cNvSpPr>
            <a:spLocks noGrp="1"/>
          </p:cNvSpPr>
          <p:nvPr>
            <p:ph type="title"/>
          </p:nvPr>
        </p:nvSpPr>
        <p:spPr/>
        <p:txBody>
          <a:bodyPr/>
          <a:lstStyle/>
          <a:p>
            <a:r>
              <a:rPr lang="ru-RU" dirty="0"/>
              <a:t>Осаждение частиц</a:t>
            </a:r>
          </a:p>
        </p:txBody>
      </p:sp>
      <p:sp>
        <p:nvSpPr>
          <p:cNvPr id="4" name="TextBox 3">
            <a:extLst>
              <a:ext uri="{FF2B5EF4-FFF2-40B4-BE49-F238E27FC236}">
                <a16:creationId xmlns:a16="http://schemas.microsoft.com/office/drawing/2014/main" id="{9D56CA0D-E778-49FF-85B0-DE5A1B3E99DB}"/>
              </a:ext>
            </a:extLst>
          </p:cNvPr>
          <p:cNvSpPr txBox="1"/>
          <p:nvPr/>
        </p:nvSpPr>
        <p:spPr>
          <a:xfrm>
            <a:off x="191344" y="1556792"/>
            <a:ext cx="11809312" cy="923330"/>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Один из самых простых и старых методов измерения вязкости цитоплазмы основан на наблюдении за диффузией или седиментацией внутриклеточных гранул с более высоким удельным весом через цитоплазматический континуум.</a:t>
            </a:r>
            <a:endParaRPr lang="ru-RU" dirty="0"/>
          </a:p>
        </p:txBody>
      </p:sp>
      <p:sp>
        <p:nvSpPr>
          <p:cNvPr id="8" name="TextBox 7">
            <a:extLst>
              <a:ext uri="{FF2B5EF4-FFF2-40B4-BE49-F238E27FC236}">
                <a16:creationId xmlns:a16="http://schemas.microsoft.com/office/drawing/2014/main" id="{2D438128-5874-4F6D-BF8C-5894BD6E32A3}"/>
              </a:ext>
            </a:extLst>
          </p:cNvPr>
          <p:cNvSpPr txBox="1"/>
          <p:nvPr/>
        </p:nvSpPr>
        <p:spPr>
          <a:xfrm>
            <a:off x="191344" y="2577134"/>
            <a:ext cx="11809312" cy="1477328"/>
          </a:xfrm>
          <a:prstGeom prst="rect">
            <a:avLst/>
          </a:prstGeom>
          <a:noFill/>
        </p:spPr>
        <p:txBody>
          <a:bodyPr wrap="square">
            <a:spAutoFit/>
          </a:bodyPr>
          <a:lstStyle/>
          <a:p>
            <a:r>
              <a:rPr lang="ru-RU" dirty="0"/>
              <a:t> В </a:t>
            </a:r>
            <a:r>
              <a:rPr lang="en-US" dirty="0"/>
              <a:t>[44] </a:t>
            </a:r>
            <a:r>
              <a:rPr lang="ru-RU" dirty="0"/>
              <a:t>наблюдали скорость падения зерен крахмала внутри клетки фасоли и сравнивали скорость осаждения тех же частиц крахмала, очищенных от клеток, в жидкостях с известной плотностью и вязкостью, измеренных обычными методами. вискозиметров, чтобы получить значение вязкости цитоплазмы 8 </a:t>
            </a:r>
            <a:r>
              <a:rPr lang="ru-RU" dirty="0" err="1"/>
              <a:t>мПа·с</a:t>
            </a:r>
            <a:r>
              <a:rPr lang="ru-RU" dirty="0"/>
              <a:t>. Эти измерения были ранним применением метода падающей сферы, обычно используемого в макроскопической </a:t>
            </a:r>
            <a:r>
              <a:rPr lang="ru-RU" dirty="0" err="1"/>
              <a:t>реометрии</a:t>
            </a:r>
            <a:r>
              <a:rPr lang="en-US" dirty="0"/>
              <a:t> [45].</a:t>
            </a:r>
            <a:endParaRPr lang="ru-RU" dirty="0"/>
          </a:p>
        </p:txBody>
      </p:sp>
      <p:sp>
        <p:nvSpPr>
          <p:cNvPr id="16" name="TextBox 15">
            <a:extLst>
              <a:ext uri="{FF2B5EF4-FFF2-40B4-BE49-F238E27FC236}">
                <a16:creationId xmlns:a16="http://schemas.microsoft.com/office/drawing/2014/main" id="{9BBDCE2F-83C1-4FEF-8371-1BB612C9A7F5}"/>
              </a:ext>
            </a:extLst>
          </p:cNvPr>
          <p:cNvSpPr txBox="1"/>
          <p:nvPr/>
        </p:nvSpPr>
        <p:spPr>
          <a:xfrm>
            <a:off x="187174" y="5558451"/>
            <a:ext cx="11809312" cy="1200329"/>
          </a:xfrm>
          <a:prstGeom prst="rect">
            <a:avLst/>
          </a:prstGeom>
          <a:noFill/>
        </p:spPr>
        <p:txBody>
          <a:bodyPr wrap="square">
            <a:spAutoFit/>
          </a:bodyPr>
          <a:lstStyle/>
          <a:p>
            <a:r>
              <a:rPr lang="ru-RU" dirty="0"/>
              <a:t>Без центрифугирования внутренние органеллы редко осаждаются, но достаточно большая разница в плотности между внутренней частицей и окружающей цитоплазмой может быть создана путем введения маленькой капли инертного масла в крупную клетку, например мышечное волокно </a:t>
            </a:r>
            <a:r>
              <a:rPr lang="en-US" dirty="0"/>
              <a:t>[46]</a:t>
            </a:r>
            <a:r>
              <a:rPr lang="ru-RU" dirty="0"/>
              <a:t>, для получения значений 29МПас от скорости подъема капли в цитоплазме.</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2FC84B-CB3E-4753-B795-8E1B08AFE58F}"/>
                  </a:ext>
                </a:extLst>
              </p:cNvPr>
              <p:cNvSpPr txBox="1"/>
              <p:nvPr/>
            </p:nvSpPr>
            <p:spPr>
              <a:xfrm>
                <a:off x="407368" y="4377879"/>
                <a:ext cx="11869275" cy="742576"/>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e>
                        </m:d>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9</m:t>
                        </m:r>
                        <m:r>
                          <a:rPr lang="ru-RU" b="0" i="1" smtClean="0">
                            <a:latin typeface="Cambria Math" panose="02040503050406030204" pitchFamily="18" charset="0"/>
                            <a:ea typeface="Cambria Math" panose="02040503050406030204" pitchFamily="18" charset="0"/>
                          </a:rPr>
                          <m:t>𝜂</m:t>
                        </m:r>
                      </m:den>
                    </m:f>
                  </m:oMath>
                </a14:m>
                <a:r>
                  <a:rPr lang="ru-RU" dirty="0"/>
                  <a:t>, где </a:t>
                </a:r>
                <a:r>
                  <a:rPr lang="fy-NL" dirty="0"/>
                  <a:t>зависящая от гравитации скорость </a:t>
                </a:r>
                <a:r>
                  <a:rPr lang="fy-NL" i="1" dirty="0"/>
                  <a:t>V </a:t>
                </a:r>
                <a:r>
                  <a:rPr lang="fy-NL" dirty="0"/>
                  <a:t>частицы радиуса </a:t>
                </a:r>
                <a:r>
                  <a:rPr lang="fy-NL" i="1" dirty="0"/>
                  <a:t>r </a:t>
                </a:r>
                <a:r>
                  <a:rPr lang="fy-NL" dirty="0"/>
                  <a:t>и плотности</a:t>
                </a:r>
                <a:r>
                  <a:rPr lang="ru-RU" dirty="0"/>
                  <a:t> </a:t>
                </a:r>
                <a:r>
                  <a:rPr lang="el-GR" dirty="0"/>
                  <a:t>σ</a:t>
                </a:r>
                <a:r>
                  <a:rPr lang="ru-RU" dirty="0"/>
                  <a:t> в цитоплазме плотностью </a:t>
                </a:r>
                <a:r>
                  <a:rPr lang="el-GR" dirty="0"/>
                  <a:t>ρ</a:t>
                </a:r>
                <a:r>
                  <a:rPr lang="ru-RU" dirty="0"/>
                  <a:t>,</a:t>
                </a:r>
              </a:p>
              <a:p>
                <a:r>
                  <a:rPr lang="ru-RU" dirty="0"/>
                  <a:t>и вязкостью </a:t>
                </a:r>
                <a:r>
                  <a:rPr lang="el-GR" dirty="0"/>
                  <a:t>η</a:t>
                </a:r>
                <a:r>
                  <a:rPr lang="ru-RU" dirty="0"/>
                  <a:t>, </a:t>
                </a:r>
                <a:r>
                  <a:rPr lang="en-US" dirty="0"/>
                  <a:t>g - </a:t>
                </a:r>
                <a:r>
                  <a:rPr lang="ru-RU" dirty="0"/>
                  <a:t>ускорение свободного падения</a:t>
                </a:r>
                <a:r>
                  <a:rPr lang="en-US" dirty="0"/>
                  <a:t>.</a:t>
                </a:r>
                <a:endParaRPr lang="ru-RU" dirty="0"/>
              </a:p>
            </p:txBody>
          </p:sp>
        </mc:Choice>
        <mc:Fallback xmlns="">
          <p:sp>
            <p:nvSpPr>
              <p:cNvPr id="21" name="TextBox 20">
                <a:extLst>
                  <a:ext uri="{FF2B5EF4-FFF2-40B4-BE49-F238E27FC236}">
                    <a16:creationId xmlns:a16="http://schemas.microsoft.com/office/drawing/2014/main" id="{972FC84B-CB3E-4753-B795-8E1B08AFE58F}"/>
                  </a:ext>
                </a:extLst>
              </p:cNvPr>
              <p:cNvSpPr txBox="1">
                <a:spLocks noRot="1" noChangeAspect="1" noMove="1" noResize="1" noEditPoints="1" noAdjustHandles="1" noChangeArrowheads="1" noChangeShapeType="1" noTextEdit="1"/>
              </p:cNvSpPr>
              <p:nvPr/>
            </p:nvSpPr>
            <p:spPr>
              <a:xfrm>
                <a:off x="407368" y="4377879"/>
                <a:ext cx="11869275" cy="742576"/>
              </a:xfrm>
              <a:prstGeom prst="rect">
                <a:avLst/>
              </a:prstGeom>
              <a:blipFill>
                <a:blip r:embed="rId2"/>
                <a:stretch>
                  <a:fillRect l="-1233" r="-205" b="-18852"/>
                </a:stretch>
              </a:blipFill>
            </p:spPr>
            <p:txBody>
              <a:bodyPr/>
              <a:lstStyle/>
              <a:p>
                <a:r>
                  <a:rPr lang="ru-RU">
                    <a:noFill/>
                  </a:rPr>
                  <a:t> </a:t>
                </a:r>
              </a:p>
            </p:txBody>
          </p:sp>
        </mc:Fallback>
      </mc:AlternateContent>
    </p:spTree>
    <p:extLst>
      <p:ext uri="{BB962C8B-B14F-4D97-AF65-F5344CB8AC3E}">
        <p14:creationId xmlns:p14="http://schemas.microsoft.com/office/powerpoint/2010/main" val="305057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494F6C-79C7-4724-9D26-F38703A8DBDB}"/>
              </a:ext>
            </a:extLst>
          </p:cNvPr>
          <p:cNvSpPr>
            <a:spLocks noGrp="1"/>
          </p:cNvSpPr>
          <p:nvPr>
            <p:ph type="title"/>
          </p:nvPr>
        </p:nvSpPr>
        <p:spPr/>
        <p:txBody>
          <a:bodyPr/>
          <a:lstStyle/>
          <a:p>
            <a:r>
              <a:rPr lang="ru-RU" dirty="0"/>
              <a:t>Диффузия</a:t>
            </a:r>
          </a:p>
        </p:txBody>
      </p:sp>
      <p:sp>
        <p:nvSpPr>
          <p:cNvPr id="6" name="TextBox 5">
            <a:extLst>
              <a:ext uri="{FF2B5EF4-FFF2-40B4-BE49-F238E27FC236}">
                <a16:creationId xmlns:a16="http://schemas.microsoft.com/office/drawing/2014/main" id="{442FBB77-4711-4E26-9DD6-6FAF08A2C17E}"/>
              </a:ext>
            </a:extLst>
          </p:cNvPr>
          <p:cNvSpPr txBox="1"/>
          <p:nvPr/>
        </p:nvSpPr>
        <p:spPr>
          <a:xfrm>
            <a:off x="336056" y="1785961"/>
            <a:ext cx="11665296" cy="1477328"/>
          </a:xfrm>
          <a:prstGeom prst="rect">
            <a:avLst/>
          </a:prstGeom>
          <a:noFill/>
        </p:spPr>
        <p:txBody>
          <a:bodyPr wrap="square">
            <a:spAutoFit/>
          </a:bodyPr>
          <a:lstStyle/>
          <a:p>
            <a:r>
              <a:rPr lang="ru-RU" dirty="0"/>
              <a:t>Измерения вязкости методом диффузии в </a:t>
            </a:r>
            <a:r>
              <a:rPr lang="en-US" dirty="0"/>
              <a:t>[47] </a:t>
            </a:r>
            <a:r>
              <a:rPr lang="ru-RU" dirty="0"/>
              <a:t>были выполнены путем первого центрифугирования крупных клеток как яйцо морского ежа и амебы, при силе оседания, обычно в 100–5000 раз превышающей силу тяжести, достаточной для концентрации внутренних органелл внизу, с целой клеткой. Затем отслеживали перемещение одиночной частицы радиуса r в одном направлении x ( t ) и измеряли цитоплазматическую вязкость по соотношению Стокса-Эйнштейна:</a:t>
            </a:r>
          </a:p>
        </p:txBody>
      </p:sp>
      <p:pic>
        <p:nvPicPr>
          <p:cNvPr id="8" name="Рисунок 7">
            <a:extLst>
              <a:ext uri="{FF2B5EF4-FFF2-40B4-BE49-F238E27FC236}">
                <a16:creationId xmlns:a16="http://schemas.microsoft.com/office/drawing/2014/main" id="{7B6F1752-1065-4D6E-853F-DC639CB839DC}"/>
              </a:ext>
            </a:extLst>
          </p:cNvPr>
          <p:cNvPicPr>
            <a:picLocks noChangeAspect="1"/>
          </p:cNvPicPr>
          <p:nvPr/>
        </p:nvPicPr>
        <p:blipFill>
          <a:blip r:embed="rId2"/>
          <a:stretch>
            <a:fillRect/>
          </a:stretch>
        </p:blipFill>
        <p:spPr>
          <a:xfrm>
            <a:off x="493255" y="3572956"/>
            <a:ext cx="1762371" cy="685896"/>
          </a:xfrm>
          <a:prstGeom prst="rect">
            <a:avLst/>
          </a:prstGeom>
        </p:spPr>
      </p:pic>
      <p:sp>
        <p:nvSpPr>
          <p:cNvPr id="9" name="TextBox 8">
            <a:extLst>
              <a:ext uri="{FF2B5EF4-FFF2-40B4-BE49-F238E27FC236}">
                <a16:creationId xmlns:a16="http://schemas.microsoft.com/office/drawing/2014/main" id="{BB7B4F6F-1407-4A5E-8BC0-241C2012DA1C}"/>
              </a:ext>
            </a:extLst>
          </p:cNvPr>
          <p:cNvSpPr txBox="1"/>
          <p:nvPr/>
        </p:nvSpPr>
        <p:spPr>
          <a:xfrm>
            <a:off x="2423592" y="3454239"/>
            <a:ext cx="5020157" cy="923330"/>
          </a:xfrm>
          <a:prstGeom prst="rect">
            <a:avLst/>
          </a:prstGeom>
          <a:noFill/>
        </p:spPr>
        <p:txBody>
          <a:bodyPr wrap="none" rtlCol="0">
            <a:spAutoFit/>
          </a:bodyPr>
          <a:lstStyle/>
          <a:p>
            <a:r>
              <a:rPr lang="ru-RU" dirty="0"/>
              <a:t>где скобки означают усреднение по ансамблю,</a:t>
            </a:r>
          </a:p>
          <a:p>
            <a:r>
              <a:rPr lang="ru-RU" dirty="0"/>
              <a:t>k</a:t>
            </a:r>
            <a:r>
              <a:rPr lang="ru-RU" baseline="-25000" dirty="0"/>
              <a:t>B</a:t>
            </a:r>
            <a:r>
              <a:rPr lang="ru-RU" dirty="0"/>
              <a:t> — постоянная Больцмана, </a:t>
            </a:r>
          </a:p>
          <a:p>
            <a:r>
              <a:rPr lang="ru-RU" dirty="0"/>
              <a:t>T — температура.</a:t>
            </a:r>
          </a:p>
        </p:txBody>
      </p:sp>
      <p:sp>
        <p:nvSpPr>
          <p:cNvPr id="13" name="TextBox 12">
            <a:extLst>
              <a:ext uri="{FF2B5EF4-FFF2-40B4-BE49-F238E27FC236}">
                <a16:creationId xmlns:a16="http://schemas.microsoft.com/office/drawing/2014/main" id="{732B44D5-ECD0-43A9-8DC0-1CE82BC46E1A}"/>
              </a:ext>
            </a:extLst>
          </p:cNvPr>
          <p:cNvSpPr txBox="1"/>
          <p:nvPr/>
        </p:nvSpPr>
        <p:spPr>
          <a:xfrm>
            <a:off x="415003" y="4586258"/>
            <a:ext cx="11507401" cy="369332"/>
          </a:xfrm>
          <a:prstGeom prst="rect">
            <a:avLst/>
          </a:prstGeom>
          <a:noFill/>
        </p:spPr>
        <p:txBody>
          <a:bodyPr wrap="square">
            <a:spAutoFit/>
          </a:bodyPr>
          <a:lstStyle/>
          <a:p>
            <a:r>
              <a:rPr lang="ru-RU" dirty="0"/>
              <a:t>Эти исследования в 1920-ых выявили три другие важные особенности свойств внутриклеточного материала:</a:t>
            </a:r>
          </a:p>
        </p:txBody>
      </p:sp>
      <p:sp>
        <p:nvSpPr>
          <p:cNvPr id="17" name="TextBox 16">
            <a:extLst>
              <a:ext uri="{FF2B5EF4-FFF2-40B4-BE49-F238E27FC236}">
                <a16:creationId xmlns:a16="http://schemas.microsoft.com/office/drawing/2014/main" id="{3FEF9B0E-8467-48CA-8F2F-525DB7710FAA}"/>
              </a:ext>
            </a:extLst>
          </p:cNvPr>
          <p:cNvSpPr txBox="1"/>
          <p:nvPr/>
        </p:nvSpPr>
        <p:spPr>
          <a:xfrm>
            <a:off x="493254" y="5045562"/>
            <a:ext cx="11315788" cy="1754326"/>
          </a:xfrm>
          <a:prstGeom prst="rect">
            <a:avLst/>
          </a:prstGeom>
          <a:noFill/>
        </p:spPr>
        <p:txBody>
          <a:bodyPr wrap="square">
            <a:spAutoFit/>
          </a:bodyPr>
          <a:lstStyle/>
          <a:p>
            <a:pPr marL="285750" indent="-285750">
              <a:buFont typeface="Arial" panose="020B0604020202020204" pitchFamily="34" charset="0"/>
              <a:buChar char="•"/>
            </a:pPr>
            <a:r>
              <a:rPr lang="ru-RU" dirty="0"/>
              <a:t>кажущаяся вязкость протоплазмы сильно зависела от скоростей потока, которые варьировались, например, путем изменения силы седиментации в центрифуге</a:t>
            </a:r>
          </a:p>
          <a:p>
            <a:pPr marL="285750" indent="-285750">
              <a:buFont typeface="Arial" panose="020B0604020202020204" pitchFamily="34" charset="0"/>
              <a:buChar char="•"/>
            </a:pPr>
            <a:r>
              <a:rPr lang="ru-RU" dirty="0"/>
              <a:t>вязкое течение внутренних органелл, как правило, можно было измерить только глубже внутри клетки, вдали от периферии, где эластичный кортикальный слой можно было отличить от более жидкой внутренней части клетки</a:t>
            </a:r>
          </a:p>
          <a:p>
            <a:pPr marL="285750" indent="-285750">
              <a:buFont typeface="Arial" panose="020B0604020202020204" pitchFamily="34" charset="0"/>
              <a:buChar char="•"/>
            </a:pPr>
            <a:r>
              <a:rPr lang="ru-RU" dirty="0"/>
              <a:t>клеточная вязкость часто сильно зависела от температуры</a:t>
            </a:r>
          </a:p>
        </p:txBody>
      </p:sp>
    </p:spTree>
    <p:extLst>
      <p:ext uri="{BB962C8B-B14F-4D97-AF65-F5344CB8AC3E}">
        <p14:creationId xmlns:p14="http://schemas.microsoft.com/office/powerpoint/2010/main" val="202093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AE11FF-DB9B-4CB0-B33F-835F774F4775}"/>
              </a:ext>
            </a:extLst>
          </p:cNvPr>
          <p:cNvSpPr>
            <a:spLocks noGrp="1"/>
          </p:cNvSpPr>
          <p:nvPr>
            <p:ph type="title"/>
          </p:nvPr>
        </p:nvSpPr>
        <p:spPr/>
        <p:txBody>
          <a:bodyPr/>
          <a:lstStyle/>
          <a:p>
            <a:r>
              <a:rPr lang="ru-RU" dirty="0"/>
              <a:t>1.1 Цели клеточной механики</a:t>
            </a:r>
          </a:p>
        </p:txBody>
      </p:sp>
      <p:sp>
        <p:nvSpPr>
          <p:cNvPr id="4" name="TextBox 3">
            <a:extLst>
              <a:ext uri="{FF2B5EF4-FFF2-40B4-BE49-F238E27FC236}">
                <a16:creationId xmlns:a16="http://schemas.microsoft.com/office/drawing/2014/main" id="{F28005A6-8B16-4738-8E59-E7E2C24A57DC}"/>
              </a:ext>
            </a:extLst>
          </p:cNvPr>
          <p:cNvSpPr txBox="1"/>
          <p:nvPr/>
        </p:nvSpPr>
        <p:spPr>
          <a:xfrm>
            <a:off x="5280949" y="3068960"/>
            <a:ext cx="6094602" cy="1200329"/>
          </a:xfrm>
          <a:prstGeom prst="rect">
            <a:avLst/>
          </a:prstGeom>
          <a:noFill/>
        </p:spPr>
        <p:txBody>
          <a:bodyPr wrap="square">
            <a:spAutoFit/>
          </a:bodyPr>
          <a:lstStyle/>
          <a:p>
            <a:r>
              <a:rPr lang="ru-RU" dirty="0">
                <a:solidFill>
                  <a:srgbClr val="000000"/>
                </a:solidFill>
                <a:latin typeface="Microsoft Sans Serif" panose="020B0604020202020204" pitchFamily="34" charset="0"/>
                <a:ea typeface="Microsoft Sans Serif" panose="020B0604020202020204" pitchFamily="34" charset="0"/>
              </a:rPr>
              <a:t>Цель клеточной механики - </a:t>
            </a:r>
            <a:r>
              <a:rPr lang="fy-NL" sz="1800" dirty="0">
                <a:solidFill>
                  <a:srgbClr val="000000"/>
                </a:solidFill>
                <a:effectLst/>
                <a:latin typeface="Microsoft Sans Serif" panose="020B0604020202020204" pitchFamily="34" charset="0"/>
                <a:ea typeface="Microsoft Sans Serif" panose="020B0604020202020204" pitchFamily="34" charset="0"/>
              </a:rPr>
              <a:t>описание и оценка механических свойств клеток и клеточных структур, а также механических взаимодействий между клетками и окружающей их средой</a:t>
            </a:r>
            <a:endParaRPr lang="ru-RU" dirty="0"/>
          </a:p>
        </p:txBody>
      </p:sp>
      <p:pic>
        <p:nvPicPr>
          <p:cNvPr id="2050" name="Picture 2" descr="Introduction to Cell Mechanics and Mechanobiology  book cover">
            <a:extLst>
              <a:ext uri="{FF2B5EF4-FFF2-40B4-BE49-F238E27FC236}">
                <a16:creationId xmlns:a16="http://schemas.microsoft.com/office/drawing/2014/main" id="{70976E61-12D5-4E81-84E6-81F03704D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628800"/>
            <a:ext cx="3600400" cy="4680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962A76-1A46-41F9-8F88-131ADC720213}"/>
              </a:ext>
            </a:extLst>
          </p:cNvPr>
          <p:cNvSpPr txBox="1"/>
          <p:nvPr/>
        </p:nvSpPr>
        <p:spPr>
          <a:xfrm>
            <a:off x="191344" y="6390226"/>
            <a:ext cx="10058400" cy="246221"/>
          </a:xfrm>
          <a:prstGeom prst="rect">
            <a:avLst/>
          </a:prstGeom>
          <a:noFill/>
        </p:spPr>
        <p:txBody>
          <a:bodyPr wrap="square">
            <a:spAutoFit/>
          </a:bodyPr>
          <a:lstStyle/>
          <a:p>
            <a:r>
              <a:rPr lang="ru-RU" sz="1000" dirty="0">
                <a:hlinkClick r:id="rId3"/>
              </a:rPr>
              <a:t>https://www.routledge.com/Introduction-to-Cell-Mechanics-and-Mechanobiology/Jacobs-Huang-Kwon/p/book/9780815344254</a:t>
            </a:r>
            <a:endParaRPr lang="ru-RU" sz="1000" dirty="0"/>
          </a:p>
        </p:txBody>
      </p:sp>
    </p:spTree>
    <p:extLst>
      <p:ext uri="{BB962C8B-B14F-4D97-AF65-F5344CB8AC3E}">
        <p14:creationId xmlns:p14="http://schemas.microsoft.com/office/powerpoint/2010/main" val="208043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F9A047-1001-4624-9E62-EE29C1F6EB35}"/>
              </a:ext>
            </a:extLst>
          </p:cNvPr>
          <p:cNvSpPr>
            <a:spLocks noGrp="1"/>
          </p:cNvSpPr>
          <p:nvPr>
            <p:ph type="title"/>
          </p:nvPr>
        </p:nvSpPr>
        <p:spPr/>
        <p:txBody>
          <a:bodyPr/>
          <a:lstStyle/>
          <a:p>
            <a:r>
              <a:rPr lang="ru-RU" dirty="0"/>
              <a:t>Механическое вдавливание клеточной поверхности - Стеклянные микроиглы</a:t>
            </a:r>
          </a:p>
        </p:txBody>
      </p:sp>
      <p:sp>
        <p:nvSpPr>
          <p:cNvPr id="6" name="TextBox 5">
            <a:extLst>
              <a:ext uri="{FF2B5EF4-FFF2-40B4-BE49-F238E27FC236}">
                <a16:creationId xmlns:a16="http://schemas.microsoft.com/office/drawing/2014/main" id="{5AE3E7CA-2A70-4007-BA0A-EFE5C7CC76CE}"/>
              </a:ext>
            </a:extLst>
          </p:cNvPr>
          <p:cNvSpPr txBox="1"/>
          <p:nvPr/>
        </p:nvSpPr>
        <p:spPr>
          <a:xfrm>
            <a:off x="95672" y="1556792"/>
            <a:ext cx="12000656" cy="646331"/>
          </a:xfrm>
          <a:prstGeom prst="rect">
            <a:avLst/>
          </a:prstGeom>
          <a:noFill/>
        </p:spPr>
        <p:txBody>
          <a:bodyPr wrap="square">
            <a:spAutoFit/>
          </a:bodyPr>
          <a:lstStyle/>
          <a:p>
            <a:r>
              <a:rPr lang="ru-RU" dirty="0"/>
              <a:t>Стеклянные иглы можно сделать достаточно тонкими, чтобы прикладывать к клетке измеряемые силы, достаточно большие, чтобы деформировать ее, но достаточно малые, чтобы клетка не повреждалась.</a:t>
            </a:r>
          </a:p>
        </p:txBody>
      </p:sp>
      <p:sp>
        <p:nvSpPr>
          <p:cNvPr id="10" name="TextBox 9">
            <a:extLst>
              <a:ext uri="{FF2B5EF4-FFF2-40B4-BE49-F238E27FC236}">
                <a16:creationId xmlns:a16="http://schemas.microsoft.com/office/drawing/2014/main" id="{5DE6AE96-5577-4EF4-8D2E-52AD24B780BE}"/>
              </a:ext>
            </a:extLst>
          </p:cNvPr>
          <p:cNvSpPr txBox="1"/>
          <p:nvPr/>
        </p:nvSpPr>
        <p:spPr>
          <a:xfrm>
            <a:off x="127058" y="2203123"/>
            <a:ext cx="11665296" cy="923330"/>
          </a:xfrm>
          <a:prstGeom prst="rect">
            <a:avLst/>
          </a:prstGeom>
          <a:noFill/>
        </p:spPr>
        <p:txBody>
          <a:bodyPr wrap="square">
            <a:spAutoFit/>
          </a:bodyPr>
          <a:lstStyle/>
          <a:p>
            <a:r>
              <a:rPr lang="ru-RU" dirty="0"/>
              <a:t>Метод </a:t>
            </a:r>
            <a:r>
              <a:rPr lang="en-US" dirty="0"/>
              <a:t>[48,49] </a:t>
            </a:r>
            <a:r>
              <a:rPr lang="ru-RU" dirty="0"/>
              <a:t>начинается с калибровки постоянной изгиба проволочной иглы, по существу, путем подвешивания груза к концу тонкой металлической проволоки и определения ее жесткости по отклонению нагруженной иглы. заканчиваются соотношением:</a:t>
            </a:r>
          </a:p>
        </p:txBody>
      </p:sp>
      <p:pic>
        <p:nvPicPr>
          <p:cNvPr id="12" name="Рисунок 11">
            <a:extLst>
              <a:ext uri="{FF2B5EF4-FFF2-40B4-BE49-F238E27FC236}">
                <a16:creationId xmlns:a16="http://schemas.microsoft.com/office/drawing/2014/main" id="{4CF76F3D-EECE-4261-82BF-9AAD3D3998C4}"/>
              </a:ext>
            </a:extLst>
          </p:cNvPr>
          <p:cNvPicPr>
            <a:picLocks noChangeAspect="1"/>
          </p:cNvPicPr>
          <p:nvPr/>
        </p:nvPicPr>
        <p:blipFill>
          <a:blip r:embed="rId2"/>
          <a:stretch>
            <a:fillRect/>
          </a:stretch>
        </p:blipFill>
        <p:spPr>
          <a:xfrm>
            <a:off x="263352" y="3126453"/>
            <a:ext cx="1286054" cy="74305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961E11-E3CA-43DA-8DAC-927EB41BA5D1}"/>
                  </a:ext>
                </a:extLst>
              </p:cNvPr>
              <p:cNvSpPr txBox="1"/>
              <p:nvPr/>
            </p:nvSpPr>
            <p:spPr>
              <a:xfrm>
                <a:off x="1847528" y="3126453"/>
                <a:ext cx="10217414" cy="798617"/>
              </a:xfrm>
              <a:prstGeom prst="rect">
                <a:avLst/>
              </a:prstGeom>
              <a:noFill/>
            </p:spPr>
            <p:txBody>
              <a:bodyPr wrap="square">
                <a:spAutoFit/>
              </a:bodyPr>
              <a:lstStyle/>
              <a:p>
                <a:r>
                  <a:rPr lang="ru-RU" dirty="0"/>
                  <a:t>где y ( L ) — смещение конца проволоки длиной L, F — сила веса, E — модуль упругости материала Юнга, а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4</m:t>
                            </m:r>
                          </m:sup>
                        </m:sSup>
                      </m:num>
                      <m:den>
                        <m:r>
                          <a:rPr lang="en-US" b="0" i="1" smtClean="0">
                            <a:latin typeface="Cambria Math" panose="02040503050406030204" pitchFamily="18" charset="0"/>
                          </a:rPr>
                          <m:t>4</m:t>
                        </m:r>
                      </m:den>
                    </m:f>
                  </m:oMath>
                </a14:m>
                <a:r>
                  <a:rPr lang="en-US" dirty="0"/>
                  <a:t> </a:t>
                </a:r>
                <a:r>
                  <a:rPr lang="ru-RU" dirty="0"/>
                  <a:t>— второй момент инерции </a:t>
                </a:r>
                <a:r>
                  <a:rPr lang="ru-RU" dirty="0" err="1"/>
                  <a:t>стерженя</a:t>
                </a:r>
                <a:r>
                  <a:rPr lang="ru-RU" dirty="0"/>
                  <a:t> радиуса r.</a:t>
                </a:r>
              </a:p>
            </p:txBody>
          </p:sp>
        </mc:Choice>
        <mc:Fallback xmlns="">
          <p:sp>
            <p:nvSpPr>
              <p:cNvPr id="16" name="TextBox 15">
                <a:extLst>
                  <a:ext uri="{FF2B5EF4-FFF2-40B4-BE49-F238E27FC236}">
                    <a16:creationId xmlns:a16="http://schemas.microsoft.com/office/drawing/2014/main" id="{72961E11-E3CA-43DA-8DAC-927EB41BA5D1}"/>
                  </a:ext>
                </a:extLst>
              </p:cNvPr>
              <p:cNvSpPr txBox="1">
                <a:spLocks noRot="1" noChangeAspect="1" noMove="1" noResize="1" noEditPoints="1" noAdjustHandles="1" noChangeArrowheads="1" noChangeShapeType="1" noTextEdit="1"/>
              </p:cNvSpPr>
              <p:nvPr/>
            </p:nvSpPr>
            <p:spPr>
              <a:xfrm>
                <a:off x="1847528" y="3126453"/>
                <a:ext cx="10217414" cy="798617"/>
              </a:xfrm>
              <a:prstGeom prst="rect">
                <a:avLst/>
              </a:prstGeom>
              <a:blipFill>
                <a:blip r:embed="rId3"/>
                <a:stretch>
                  <a:fillRect l="-477" t="-4580" b="-3817"/>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BD652BB-F2D4-471E-8AF8-3B151849A0E4}"/>
              </a:ext>
            </a:extLst>
          </p:cNvPr>
          <p:cNvSpPr txBox="1"/>
          <p:nvPr/>
        </p:nvSpPr>
        <p:spPr>
          <a:xfrm>
            <a:off x="263352" y="4509120"/>
            <a:ext cx="11529002" cy="1200329"/>
          </a:xfrm>
          <a:prstGeom prst="rect">
            <a:avLst/>
          </a:prstGeom>
          <a:noFill/>
        </p:spPr>
        <p:txBody>
          <a:bodyPr wrap="square">
            <a:spAutoFit/>
          </a:bodyPr>
          <a:lstStyle/>
          <a:p>
            <a:r>
              <a:rPr lang="ru-RU" dirty="0"/>
              <a:t>Произведение EI является константой для каждого стержня; на практике первый калиброванный стержень используется для приложения известной (меньшей) силы к более тонкому, обычно стеклянному стержню, для калибровки этого стержня и повторения процесса до тех пор, пока не будет откалиброван стержень, который может создавать силы в nN или меньше в зависимости от его длины и радиуса</a:t>
            </a:r>
          </a:p>
        </p:txBody>
      </p:sp>
    </p:spTree>
    <p:extLst>
      <p:ext uri="{BB962C8B-B14F-4D97-AF65-F5344CB8AC3E}">
        <p14:creationId xmlns:p14="http://schemas.microsoft.com/office/powerpoint/2010/main" val="423605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82973A-AF54-4AC3-89EA-130939835553}"/>
              </a:ext>
            </a:extLst>
          </p:cNvPr>
          <p:cNvSpPr>
            <a:spLocks noGrp="1"/>
          </p:cNvSpPr>
          <p:nvPr>
            <p:ph type="title"/>
          </p:nvPr>
        </p:nvSpPr>
        <p:spPr/>
        <p:txBody>
          <a:bodyPr/>
          <a:lstStyle/>
          <a:p>
            <a:r>
              <a:rPr lang="ru-RU" dirty="0"/>
              <a:t>Метод клеточной кочерги</a:t>
            </a:r>
          </a:p>
        </p:txBody>
      </p:sp>
      <p:sp>
        <p:nvSpPr>
          <p:cNvPr id="6" name="TextBox 5">
            <a:extLst>
              <a:ext uri="{FF2B5EF4-FFF2-40B4-BE49-F238E27FC236}">
                <a16:creationId xmlns:a16="http://schemas.microsoft.com/office/drawing/2014/main" id="{9E98A707-3574-460C-A57C-F93E768C5BDF}"/>
              </a:ext>
            </a:extLst>
          </p:cNvPr>
          <p:cNvSpPr txBox="1"/>
          <p:nvPr/>
        </p:nvSpPr>
        <p:spPr>
          <a:xfrm>
            <a:off x="238672" y="1628800"/>
            <a:ext cx="11953328" cy="646331"/>
          </a:xfrm>
          <a:prstGeom prst="rect">
            <a:avLst/>
          </a:prstGeom>
          <a:noFill/>
        </p:spPr>
        <p:txBody>
          <a:bodyPr wrap="square">
            <a:spAutoFit/>
          </a:bodyPr>
          <a:lstStyle/>
          <a:p>
            <a:r>
              <a:rPr lang="ru-RU" dirty="0"/>
              <a:t>Пионерской попыткой применить силу локально к поверхности живых клеток была разработка клеточной кочерги </a:t>
            </a:r>
            <a:r>
              <a:rPr lang="en-US" dirty="0"/>
              <a:t>[50, 51]</a:t>
            </a:r>
            <a:endParaRPr lang="ru-RU" dirty="0"/>
          </a:p>
        </p:txBody>
      </p:sp>
      <p:pic>
        <p:nvPicPr>
          <p:cNvPr id="7" name="Picutre 43">
            <a:extLst>
              <a:ext uri="{FF2B5EF4-FFF2-40B4-BE49-F238E27FC236}">
                <a16:creationId xmlns:a16="http://schemas.microsoft.com/office/drawing/2014/main" id="{9926A033-07E0-4912-BFBA-80B2723CD2E0}"/>
              </a:ext>
            </a:extLst>
          </p:cNvPr>
          <p:cNvPicPr/>
          <p:nvPr/>
        </p:nvPicPr>
        <p:blipFill>
          <a:blip r:embed="rId2"/>
          <a:stretch/>
        </p:blipFill>
        <p:spPr>
          <a:xfrm>
            <a:off x="551384" y="2527986"/>
            <a:ext cx="4896544" cy="3997357"/>
          </a:xfrm>
          <a:prstGeom prst="rect">
            <a:avLst/>
          </a:prstGeom>
        </p:spPr>
      </p:pic>
      <p:sp>
        <p:nvSpPr>
          <p:cNvPr id="11" name="TextBox 10">
            <a:extLst>
              <a:ext uri="{FF2B5EF4-FFF2-40B4-BE49-F238E27FC236}">
                <a16:creationId xmlns:a16="http://schemas.microsoft.com/office/drawing/2014/main" id="{9BAFFA07-43DF-4D54-9FF3-1850C2606B87}"/>
              </a:ext>
            </a:extLst>
          </p:cNvPr>
          <p:cNvSpPr txBox="1"/>
          <p:nvPr/>
        </p:nvSpPr>
        <p:spPr>
          <a:xfrm>
            <a:off x="5695468" y="1951965"/>
            <a:ext cx="6094602" cy="3139321"/>
          </a:xfrm>
          <a:prstGeom prst="rect">
            <a:avLst/>
          </a:prstGeom>
          <a:noFill/>
        </p:spPr>
        <p:txBody>
          <a:bodyPr wrap="square">
            <a:spAutoFit/>
          </a:bodyPr>
          <a:lstStyle/>
          <a:p>
            <a:r>
              <a:rPr lang="ru-RU" dirty="0"/>
              <a:t>Схематическое изображение аппарата для прокалывания клеток. Позиционирование ячейки (С) относительно наконечника кочерги (Т) достигается путем перемещения верхней части блока контроля температуры (ТС) или путем вращения держателя, на котором закреплено покровное стекло. Узел двигателя можно перемещать, чтобы наконечник находился в поле зрения. W, стальная проволока; LPM, линейный пьезоэлектрический двигатель; МС и ТС, оптические датчики; MF, моторный флаг; TF, кончик флага; МО — объектив модуляционного контраста; МС, согласующий конденсатор.</a:t>
            </a:r>
          </a:p>
        </p:txBody>
      </p:sp>
      <p:sp>
        <p:nvSpPr>
          <p:cNvPr id="15" name="TextBox 14">
            <a:extLst>
              <a:ext uri="{FF2B5EF4-FFF2-40B4-BE49-F238E27FC236}">
                <a16:creationId xmlns:a16="http://schemas.microsoft.com/office/drawing/2014/main" id="{E91F20DD-6BB3-4F39-AE51-B9289C30CBA8}"/>
              </a:ext>
            </a:extLst>
          </p:cNvPr>
          <p:cNvSpPr txBox="1"/>
          <p:nvPr/>
        </p:nvSpPr>
        <p:spPr>
          <a:xfrm>
            <a:off x="5690702" y="5337435"/>
            <a:ext cx="6365961" cy="1477328"/>
          </a:xfrm>
          <a:prstGeom prst="rect">
            <a:avLst/>
          </a:prstGeom>
          <a:noFill/>
        </p:spPr>
        <p:txBody>
          <a:bodyPr wrap="square">
            <a:spAutoFit/>
          </a:bodyPr>
          <a:lstStyle/>
          <a:p>
            <a:r>
              <a:rPr lang="ru-RU" dirty="0"/>
              <a:t>Сила, действующая наконечником F на поверхность клетки, определяется по закону Гука F = </a:t>
            </a:r>
            <a:r>
              <a:rPr lang="ru-RU" dirty="0" err="1"/>
              <a:t>kx</a:t>
            </a:r>
            <a:r>
              <a:rPr lang="ru-RU" dirty="0"/>
              <a:t> по жесткости проволоки k , которая может быть откалибрована с помощью макроскопических средств, таких как подвешивание известных грузов на проволоке определенной длины.</a:t>
            </a:r>
          </a:p>
        </p:txBody>
      </p:sp>
    </p:spTree>
    <p:extLst>
      <p:ext uri="{BB962C8B-B14F-4D97-AF65-F5344CB8AC3E}">
        <p14:creationId xmlns:p14="http://schemas.microsoft.com/office/powerpoint/2010/main" val="214228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EBB8F2-1DDC-481C-9829-2BE35618DD65}"/>
              </a:ext>
            </a:extLst>
          </p:cNvPr>
          <p:cNvSpPr>
            <a:spLocks noGrp="1"/>
          </p:cNvSpPr>
          <p:nvPr>
            <p:ph type="title"/>
          </p:nvPr>
        </p:nvSpPr>
        <p:spPr/>
        <p:txBody>
          <a:bodyPr/>
          <a:lstStyle/>
          <a:p>
            <a:r>
              <a:rPr lang="ru-RU" dirty="0"/>
              <a:t>Метод клеточной кочерги</a:t>
            </a:r>
            <a:r>
              <a:rPr lang="en-US" dirty="0"/>
              <a:t> - </a:t>
            </a:r>
            <a:r>
              <a:rPr lang="ru-RU" dirty="0"/>
              <a:t>Продолжение</a:t>
            </a:r>
          </a:p>
        </p:txBody>
      </p:sp>
      <p:pic>
        <p:nvPicPr>
          <p:cNvPr id="3" name="Picutre 44">
            <a:extLst>
              <a:ext uri="{FF2B5EF4-FFF2-40B4-BE49-F238E27FC236}">
                <a16:creationId xmlns:a16="http://schemas.microsoft.com/office/drawing/2014/main" id="{A3310A28-6500-4684-9EB5-F4B571D7DD35}"/>
              </a:ext>
            </a:extLst>
          </p:cNvPr>
          <p:cNvPicPr/>
          <p:nvPr/>
        </p:nvPicPr>
        <p:blipFill>
          <a:blip r:embed="rId2"/>
          <a:stretch/>
        </p:blipFill>
        <p:spPr>
          <a:xfrm>
            <a:off x="651038" y="1550696"/>
            <a:ext cx="3102610" cy="1828800"/>
          </a:xfrm>
          <a:prstGeom prst="rect">
            <a:avLst/>
          </a:prstGeom>
        </p:spPr>
      </p:pic>
      <p:sp>
        <p:nvSpPr>
          <p:cNvPr id="4" name="TextBox 3">
            <a:extLst>
              <a:ext uri="{FF2B5EF4-FFF2-40B4-BE49-F238E27FC236}">
                <a16:creationId xmlns:a16="http://schemas.microsoft.com/office/drawing/2014/main" id="{156E056A-1C8F-494C-9C6B-15A71BEAD5BC}"/>
              </a:ext>
            </a:extLst>
          </p:cNvPr>
          <p:cNvSpPr txBox="1"/>
          <p:nvPr/>
        </p:nvSpPr>
        <p:spPr>
          <a:xfrm rot="16200000">
            <a:off x="-222711" y="2341986"/>
            <a:ext cx="1828802" cy="246221"/>
          </a:xfrm>
          <a:prstGeom prst="rect">
            <a:avLst/>
          </a:prstGeom>
          <a:solidFill>
            <a:schemeClr val="bg1"/>
          </a:solidFill>
        </p:spPr>
        <p:txBody>
          <a:bodyPr wrap="square" rtlCol="0">
            <a:spAutoFit/>
          </a:bodyPr>
          <a:lstStyle/>
          <a:p>
            <a:pPr algn="ctr"/>
            <a:r>
              <a:rPr lang="ru-RU" sz="1000" dirty="0"/>
              <a:t>Сила, миллидин</a:t>
            </a:r>
          </a:p>
        </p:txBody>
      </p:sp>
      <p:sp>
        <p:nvSpPr>
          <p:cNvPr id="5" name="TextBox 4">
            <a:extLst>
              <a:ext uri="{FF2B5EF4-FFF2-40B4-BE49-F238E27FC236}">
                <a16:creationId xmlns:a16="http://schemas.microsoft.com/office/drawing/2014/main" id="{1E8C5F87-0289-47B7-8E94-F9ED607DA138}"/>
              </a:ext>
            </a:extLst>
          </p:cNvPr>
          <p:cNvSpPr txBox="1"/>
          <p:nvPr/>
        </p:nvSpPr>
        <p:spPr>
          <a:xfrm>
            <a:off x="568579" y="3206880"/>
            <a:ext cx="3185069" cy="246221"/>
          </a:xfrm>
          <a:prstGeom prst="rect">
            <a:avLst/>
          </a:prstGeom>
          <a:solidFill>
            <a:schemeClr val="bg1"/>
          </a:solidFill>
        </p:spPr>
        <p:txBody>
          <a:bodyPr wrap="square" rtlCol="0">
            <a:spAutoFit/>
          </a:bodyPr>
          <a:lstStyle/>
          <a:p>
            <a:pPr algn="ctr"/>
            <a:r>
              <a:rPr lang="ru-RU" sz="1000" dirty="0"/>
              <a:t>Смещение, мкм</a:t>
            </a:r>
          </a:p>
        </p:txBody>
      </p:sp>
      <p:pic>
        <p:nvPicPr>
          <p:cNvPr id="6" name="Picutre 45">
            <a:extLst>
              <a:ext uri="{FF2B5EF4-FFF2-40B4-BE49-F238E27FC236}">
                <a16:creationId xmlns:a16="http://schemas.microsoft.com/office/drawing/2014/main" id="{689BCD55-0F85-4D22-92E5-B79B6B28B244}"/>
              </a:ext>
            </a:extLst>
          </p:cNvPr>
          <p:cNvPicPr/>
          <p:nvPr/>
        </p:nvPicPr>
        <p:blipFill>
          <a:blip r:embed="rId3"/>
          <a:stretch/>
        </p:blipFill>
        <p:spPr>
          <a:xfrm>
            <a:off x="4875749" y="1940903"/>
            <a:ext cx="2541905" cy="1048385"/>
          </a:xfrm>
          <a:prstGeom prst="rect">
            <a:avLst/>
          </a:prstGeom>
        </p:spPr>
      </p:pic>
      <p:pic>
        <p:nvPicPr>
          <p:cNvPr id="7" name="Picutre 46">
            <a:extLst>
              <a:ext uri="{FF2B5EF4-FFF2-40B4-BE49-F238E27FC236}">
                <a16:creationId xmlns:a16="http://schemas.microsoft.com/office/drawing/2014/main" id="{39ED611E-FD9B-4265-8966-97B1F4154DC7}"/>
              </a:ext>
            </a:extLst>
          </p:cNvPr>
          <p:cNvPicPr/>
          <p:nvPr/>
        </p:nvPicPr>
        <p:blipFill>
          <a:blip r:embed="rId4"/>
          <a:stretch/>
        </p:blipFill>
        <p:spPr>
          <a:xfrm>
            <a:off x="8496388" y="1766720"/>
            <a:ext cx="2584450" cy="1219200"/>
          </a:xfrm>
          <a:prstGeom prst="rect">
            <a:avLst/>
          </a:prstGeom>
        </p:spPr>
      </p:pic>
      <p:sp>
        <p:nvSpPr>
          <p:cNvPr id="11" name="TextBox 10">
            <a:extLst>
              <a:ext uri="{FF2B5EF4-FFF2-40B4-BE49-F238E27FC236}">
                <a16:creationId xmlns:a16="http://schemas.microsoft.com/office/drawing/2014/main" id="{E82A3015-3CB3-4C50-813C-C0FD39DB719C}"/>
              </a:ext>
            </a:extLst>
          </p:cNvPr>
          <p:cNvSpPr txBox="1"/>
          <p:nvPr/>
        </p:nvSpPr>
        <p:spPr>
          <a:xfrm>
            <a:off x="5006487" y="3239053"/>
            <a:ext cx="6094602" cy="923330"/>
          </a:xfrm>
          <a:prstGeom prst="rect">
            <a:avLst/>
          </a:prstGeom>
          <a:noFill/>
        </p:spPr>
        <p:txBody>
          <a:bodyPr wrap="square">
            <a:spAutoFit/>
          </a:bodyPr>
          <a:lstStyle/>
          <a:p>
            <a:r>
              <a:rPr lang="ru-RU" dirty="0"/>
              <a:t>Кривая смещения силы, когда кончик стержня ячейки сначала вдавливается в ячейку, а затем опускается от контакта с ячейкой.</a:t>
            </a:r>
          </a:p>
        </p:txBody>
      </p:sp>
      <p:sp>
        <p:nvSpPr>
          <p:cNvPr id="15" name="TextBox 14">
            <a:extLst>
              <a:ext uri="{FF2B5EF4-FFF2-40B4-BE49-F238E27FC236}">
                <a16:creationId xmlns:a16="http://schemas.microsoft.com/office/drawing/2014/main" id="{94EE1095-E0A2-489B-A33B-B88E729273B5}"/>
              </a:ext>
            </a:extLst>
          </p:cNvPr>
          <p:cNvSpPr txBox="1"/>
          <p:nvPr/>
        </p:nvSpPr>
        <p:spPr>
          <a:xfrm>
            <a:off x="363006" y="3555859"/>
            <a:ext cx="3960440" cy="923330"/>
          </a:xfrm>
          <a:prstGeom prst="rect">
            <a:avLst/>
          </a:prstGeom>
          <a:noFill/>
        </p:spPr>
        <p:txBody>
          <a:bodyPr wrap="square">
            <a:spAutoFit/>
          </a:bodyPr>
          <a:lstStyle/>
          <a:p>
            <a:r>
              <a:rPr lang="ru-RU" dirty="0"/>
              <a:t>измерения продемонстрировали как значительный упругий отклик, так и пластическую деформацию клетки</a:t>
            </a:r>
          </a:p>
        </p:txBody>
      </p:sp>
      <p:sp>
        <p:nvSpPr>
          <p:cNvPr id="19" name="TextBox 18">
            <a:extLst>
              <a:ext uri="{FF2B5EF4-FFF2-40B4-BE49-F238E27FC236}">
                <a16:creationId xmlns:a16="http://schemas.microsoft.com/office/drawing/2014/main" id="{2FA0F027-E018-4FFA-8BDF-B50C3B489EAD}"/>
              </a:ext>
            </a:extLst>
          </p:cNvPr>
          <p:cNvSpPr txBox="1"/>
          <p:nvPr/>
        </p:nvSpPr>
        <p:spPr>
          <a:xfrm>
            <a:off x="335360" y="4509120"/>
            <a:ext cx="11622682" cy="1200329"/>
          </a:xfrm>
          <a:prstGeom prst="rect">
            <a:avLst/>
          </a:prstGeom>
          <a:noFill/>
        </p:spPr>
        <p:txBody>
          <a:bodyPr wrap="square">
            <a:spAutoFit/>
          </a:bodyPr>
          <a:lstStyle/>
          <a:p>
            <a:r>
              <a:rPr lang="ru-RU" dirty="0"/>
              <a:t>Для однородного </a:t>
            </a:r>
            <a:r>
              <a:rPr lang="ru-RU" dirty="0" err="1"/>
              <a:t>полубесконечного</a:t>
            </a:r>
            <a:r>
              <a:rPr lang="ru-RU" dirty="0"/>
              <a:t> упругого твердого тела, учитывая геометрию кончика стеклянной иглы и силу вдавливания, кривые сила-перемещение определяются двумя свойствами материала, модулем Юнга</a:t>
            </a:r>
            <a:r>
              <a:rPr lang="en-US" dirty="0"/>
              <a:t> E</a:t>
            </a:r>
            <a:r>
              <a:rPr lang="ru-RU" dirty="0"/>
              <a:t> и коэффициентом Пуассона</a:t>
            </a:r>
            <a:r>
              <a:rPr lang="en-US" dirty="0"/>
              <a:t> v</a:t>
            </a:r>
            <a:r>
              <a:rPr lang="ru-RU" dirty="0"/>
              <a:t>, таким образом, который описывается формулой соотношение Герца. Для сферы </a:t>
            </a:r>
            <a:r>
              <a:rPr lang="en-US" dirty="0"/>
              <a:t>b</a:t>
            </a:r>
            <a:r>
              <a:rPr lang="ru-RU" dirty="0"/>
              <a:t>и конуса результат зависимости силы от глубины вдавливания </a:t>
            </a:r>
            <a:r>
              <a:rPr lang="el-GR" dirty="0"/>
              <a:t>δ</a:t>
            </a:r>
            <a:r>
              <a:rPr lang="ru-RU" dirty="0"/>
              <a:t> и угла конуса </a:t>
            </a:r>
            <a:r>
              <a:rPr lang="el-GR" dirty="0"/>
              <a:t>α</a:t>
            </a:r>
            <a:r>
              <a:rPr lang="ru-RU" dirty="0"/>
              <a:t> </a:t>
            </a:r>
            <a:r>
              <a:rPr lang="en-US" dirty="0"/>
              <a:t>[52,53]</a:t>
            </a:r>
            <a:r>
              <a:rPr lang="ru-RU" dirty="0"/>
              <a:t>:</a:t>
            </a:r>
          </a:p>
        </p:txBody>
      </p:sp>
      <p:pic>
        <p:nvPicPr>
          <p:cNvPr id="21" name="Рисунок 20">
            <a:extLst>
              <a:ext uri="{FF2B5EF4-FFF2-40B4-BE49-F238E27FC236}">
                <a16:creationId xmlns:a16="http://schemas.microsoft.com/office/drawing/2014/main" id="{2030DB5B-4F63-46C6-9F64-2A88BB434625}"/>
              </a:ext>
            </a:extLst>
          </p:cNvPr>
          <p:cNvPicPr>
            <a:picLocks noChangeAspect="1"/>
          </p:cNvPicPr>
          <p:nvPr/>
        </p:nvPicPr>
        <p:blipFill>
          <a:blip r:embed="rId5"/>
          <a:stretch>
            <a:fillRect/>
          </a:stretch>
        </p:blipFill>
        <p:spPr>
          <a:xfrm>
            <a:off x="2403387" y="5811724"/>
            <a:ext cx="2905530" cy="781159"/>
          </a:xfrm>
          <a:prstGeom prst="rect">
            <a:avLst/>
          </a:prstGeom>
        </p:spPr>
      </p:pic>
      <p:pic>
        <p:nvPicPr>
          <p:cNvPr id="23" name="Рисунок 22">
            <a:extLst>
              <a:ext uri="{FF2B5EF4-FFF2-40B4-BE49-F238E27FC236}">
                <a16:creationId xmlns:a16="http://schemas.microsoft.com/office/drawing/2014/main" id="{CE8057A5-FF4E-4BE5-A192-774FA70E0469}"/>
              </a:ext>
            </a:extLst>
          </p:cNvPr>
          <p:cNvPicPr>
            <a:picLocks noChangeAspect="1"/>
          </p:cNvPicPr>
          <p:nvPr/>
        </p:nvPicPr>
        <p:blipFill>
          <a:blip r:embed="rId6"/>
          <a:stretch>
            <a:fillRect/>
          </a:stretch>
        </p:blipFill>
        <p:spPr>
          <a:xfrm>
            <a:off x="6744072" y="5864469"/>
            <a:ext cx="2934109" cy="714475"/>
          </a:xfrm>
          <a:prstGeom prst="rect">
            <a:avLst/>
          </a:prstGeom>
        </p:spPr>
      </p:pic>
    </p:spTree>
    <p:extLst>
      <p:ext uri="{BB962C8B-B14F-4D97-AF65-F5344CB8AC3E}">
        <p14:creationId xmlns:p14="http://schemas.microsoft.com/office/powerpoint/2010/main" val="43242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229CDE-5B2D-40D1-B754-FAEDE1C82280}"/>
              </a:ext>
            </a:extLst>
          </p:cNvPr>
          <p:cNvSpPr>
            <a:spLocks noGrp="1"/>
          </p:cNvSpPr>
          <p:nvPr>
            <p:ph type="title"/>
          </p:nvPr>
        </p:nvSpPr>
        <p:spPr/>
        <p:txBody>
          <a:bodyPr/>
          <a:lstStyle/>
          <a:p>
            <a:r>
              <a:rPr lang="ru-RU" dirty="0"/>
              <a:t>Метод клеточной кочерги</a:t>
            </a:r>
            <a:r>
              <a:rPr lang="en-US" dirty="0"/>
              <a:t> -</a:t>
            </a:r>
            <a:r>
              <a:rPr lang="ru-RU" dirty="0"/>
              <a:t> Недостатки</a:t>
            </a:r>
          </a:p>
        </p:txBody>
      </p:sp>
      <p:sp>
        <p:nvSpPr>
          <p:cNvPr id="6" name="TextBox 5">
            <a:extLst>
              <a:ext uri="{FF2B5EF4-FFF2-40B4-BE49-F238E27FC236}">
                <a16:creationId xmlns:a16="http://schemas.microsoft.com/office/drawing/2014/main" id="{DF36A223-A7BC-4F46-9155-4FF9896F18F1}"/>
              </a:ext>
            </a:extLst>
          </p:cNvPr>
          <p:cNvSpPr txBox="1"/>
          <p:nvPr/>
        </p:nvSpPr>
        <p:spPr>
          <a:xfrm>
            <a:off x="551384" y="2415435"/>
            <a:ext cx="11377264" cy="2585323"/>
          </a:xfrm>
          <a:prstGeom prst="rect">
            <a:avLst/>
          </a:prstGeom>
          <a:noFill/>
        </p:spPr>
        <p:txBody>
          <a:bodyPr wrap="square">
            <a:spAutoFit/>
          </a:bodyPr>
          <a:lstStyle/>
          <a:p>
            <a:r>
              <a:rPr lang="ru-RU" dirty="0"/>
              <a:t>Применение модели Герца по отношению к измерениям в ячейках, однако, часто не имеет смысла, по крайней мере, по трем причинам:</a:t>
            </a:r>
          </a:p>
          <a:p>
            <a:endParaRPr lang="ru-RU" dirty="0"/>
          </a:p>
          <a:p>
            <a:pPr marL="285750" indent="-285750">
              <a:buFont typeface="Arial" panose="020B0604020202020204" pitchFamily="34" charset="0"/>
              <a:buChar char="•"/>
            </a:pPr>
            <a:r>
              <a:rPr lang="ru-RU" dirty="0"/>
              <a:t>соотношение Герца не выполняется, если толщина ячейки ненамного превышает степень вдавливания. </a:t>
            </a:r>
          </a:p>
          <a:p>
            <a:pPr marL="285750" indent="-285750">
              <a:buFont typeface="Arial" panose="020B0604020202020204" pitchFamily="34" charset="0"/>
              <a:buChar char="•"/>
            </a:pPr>
            <a:r>
              <a:rPr lang="ru-RU" dirty="0"/>
              <a:t>цитоскелет клетки в большинстве случаев далеко не изотропный однородный материал. </a:t>
            </a:r>
          </a:p>
          <a:p>
            <a:pPr marL="285750" indent="-285750">
              <a:buFont typeface="Arial" panose="020B0604020202020204" pitchFamily="34" charset="0"/>
              <a:buChar char="•"/>
            </a:pPr>
            <a:r>
              <a:rPr lang="ru-RU" dirty="0"/>
              <a:t>силы, воздействующие на клетку, обычно инициируют как биохимические, так и другие активные реакции. </a:t>
            </a:r>
          </a:p>
          <a:p>
            <a:endParaRPr lang="ru-RU" dirty="0"/>
          </a:p>
          <a:p>
            <a:r>
              <a:rPr lang="ru-RU" dirty="0"/>
              <a:t>Эти вопросы широко обсуждались как с точки зрения клеточной кочерги </a:t>
            </a:r>
            <a:r>
              <a:rPr lang="en-US" dirty="0"/>
              <a:t>[50]</a:t>
            </a:r>
            <a:r>
              <a:rPr lang="ru-RU" dirty="0"/>
              <a:t>, так и совсем недавно с точки зрения применения сканирующего силового микроскопа, который работает по тому же принципу.</a:t>
            </a:r>
          </a:p>
        </p:txBody>
      </p:sp>
    </p:spTree>
    <p:extLst>
      <p:ext uri="{BB962C8B-B14F-4D97-AF65-F5344CB8AC3E}">
        <p14:creationId xmlns:p14="http://schemas.microsoft.com/office/powerpoint/2010/main" val="399335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53A835-CFA4-4B56-82AB-184828C7FF32}"/>
              </a:ext>
            </a:extLst>
          </p:cNvPr>
          <p:cNvSpPr>
            <a:spLocks noGrp="1"/>
          </p:cNvSpPr>
          <p:nvPr>
            <p:ph type="title"/>
          </p:nvPr>
        </p:nvSpPr>
        <p:spPr/>
        <p:txBody>
          <a:bodyPr/>
          <a:lstStyle/>
          <a:p>
            <a:r>
              <a:rPr lang="ru-RU" dirty="0"/>
              <a:t>Атомно-силовая микроскопия</a:t>
            </a:r>
          </a:p>
        </p:txBody>
      </p:sp>
      <p:sp>
        <p:nvSpPr>
          <p:cNvPr id="6" name="TextBox 5">
            <a:extLst>
              <a:ext uri="{FF2B5EF4-FFF2-40B4-BE49-F238E27FC236}">
                <a16:creationId xmlns:a16="http://schemas.microsoft.com/office/drawing/2014/main" id="{86ED4C89-D3ED-4401-8279-A4FC9DFDB17F}"/>
              </a:ext>
            </a:extLst>
          </p:cNvPr>
          <p:cNvSpPr txBox="1"/>
          <p:nvPr/>
        </p:nvSpPr>
        <p:spPr>
          <a:xfrm>
            <a:off x="911424" y="1772816"/>
            <a:ext cx="10631106" cy="1200329"/>
          </a:xfrm>
          <a:prstGeom prst="rect">
            <a:avLst/>
          </a:prstGeom>
          <a:noFill/>
        </p:spPr>
        <p:txBody>
          <a:bodyPr wrap="square">
            <a:spAutoFit/>
          </a:bodyPr>
          <a:lstStyle/>
          <a:p>
            <a:r>
              <a:rPr lang="ru-RU" dirty="0"/>
              <a:t>Очень чувствительный локальный механический зонд обеспечивается атомно-силовой микроскопией (АСМ). АСМ в режиме визуализации работает путем сканирования острого наконечника из микроформы по поверхности с одновременной записью отклонения наконечника. Затем временной ход отклонения преобразуется в изображение профиля поверхности </a:t>
            </a:r>
            <a:r>
              <a:rPr lang="en-US" dirty="0"/>
              <a:t>[54]</a:t>
            </a:r>
            <a:endParaRPr lang="ru-RU" dirty="0"/>
          </a:p>
        </p:txBody>
      </p:sp>
      <p:sp>
        <p:nvSpPr>
          <p:cNvPr id="7" name="TextBox 6">
            <a:extLst>
              <a:ext uri="{FF2B5EF4-FFF2-40B4-BE49-F238E27FC236}">
                <a16:creationId xmlns:a16="http://schemas.microsoft.com/office/drawing/2014/main" id="{04F455D0-421F-48EE-A2B2-DCBF67E6197E}"/>
              </a:ext>
            </a:extLst>
          </p:cNvPr>
          <p:cNvSpPr txBox="1"/>
          <p:nvPr/>
        </p:nvSpPr>
        <p:spPr>
          <a:xfrm>
            <a:off x="915771" y="3068960"/>
            <a:ext cx="10945216" cy="3416320"/>
          </a:xfrm>
          <a:prstGeom prst="rect">
            <a:avLst/>
          </a:prstGeom>
          <a:noFill/>
        </p:spPr>
        <p:txBody>
          <a:bodyPr wrap="square">
            <a:spAutoFit/>
          </a:bodyPr>
          <a:lstStyle/>
          <a:p>
            <a:r>
              <a:rPr lang="ru-RU" dirty="0"/>
              <a:t>Визуализация может выполняться в различных режимах</a:t>
            </a:r>
            <a:r>
              <a:rPr lang="en-US" dirty="0"/>
              <a:t>:</a:t>
            </a:r>
          </a:p>
          <a:p>
            <a:pPr marL="285750" indent="-285750">
              <a:buFont typeface="Arial" panose="020B0604020202020204" pitchFamily="34" charset="0"/>
              <a:buChar char="•"/>
            </a:pPr>
            <a:r>
              <a:rPr lang="ru-RU" dirty="0"/>
              <a:t>контактном режиме </a:t>
            </a:r>
            <a:r>
              <a:rPr lang="en-US" dirty="0"/>
              <a:t>[55]</a:t>
            </a:r>
            <a:r>
              <a:rPr lang="ru-RU" dirty="0"/>
              <a:t>, </a:t>
            </a:r>
            <a:endParaRPr lang="en-US" dirty="0"/>
          </a:p>
          <a:p>
            <a:pPr marL="285750" indent="-285750">
              <a:buFont typeface="Arial" panose="020B0604020202020204" pitchFamily="34" charset="0"/>
              <a:buChar char="•"/>
            </a:pPr>
            <a:r>
              <a:rPr lang="ru-RU" dirty="0"/>
              <a:t>постукивающем режиме </a:t>
            </a:r>
            <a:r>
              <a:rPr lang="en-US" dirty="0"/>
              <a:t>[56]</a:t>
            </a:r>
            <a:r>
              <a:rPr lang="ru-RU" dirty="0"/>
              <a:t>, </a:t>
            </a:r>
            <a:endParaRPr lang="en-US" dirty="0"/>
          </a:p>
          <a:p>
            <a:pPr marL="285750" indent="-285750">
              <a:buFont typeface="Arial" panose="020B0604020202020204" pitchFamily="34" charset="0"/>
              <a:buChar char="•"/>
            </a:pPr>
            <a:r>
              <a:rPr lang="ru-RU" dirty="0"/>
              <a:t>прыжковом режиме </a:t>
            </a:r>
            <a:r>
              <a:rPr lang="en-US" dirty="0"/>
              <a:t>[57]</a:t>
            </a:r>
            <a:r>
              <a:rPr lang="ru-RU" dirty="0"/>
              <a:t> </a:t>
            </a:r>
            <a:endParaRPr lang="en-US" dirty="0"/>
          </a:p>
          <a:p>
            <a:pPr marL="285750" indent="-285750">
              <a:buFont typeface="Arial" panose="020B0604020202020204" pitchFamily="34" charset="0"/>
              <a:buChar char="•"/>
            </a:pPr>
            <a:r>
              <a:rPr lang="ru-RU" dirty="0"/>
              <a:t>прочих, которые обычно предназначены для сведения к минимуму повреждения образца или искажения поверхности методом визуализации. </a:t>
            </a:r>
          </a:p>
          <a:p>
            <a:endParaRPr lang="ru-RU" dirty="0"/>
          </a:p>
          <a:p>
            <a:r>
              <a:rPr lang="ru-RU" dirty="0"/>
              <a:t>Однако, когда кто-то хочет исследовать механические свойства поверхности материала, можно также использовать наконечник АСМ для приложения точно контролируемых сил в выбранных местах и регистрации соответствующих смещений образца. Во многих отношениях этот метод связан с прокалыванием клеток более крупными зондами, но он обладает потенциалом лучшего пространственного и силового разрешения. </a:t>
            </a:r>
          </a:p>
        </p:txBody>
      </p:sp>
    </p:spTree>
    <p:extLst>
      <p:ext uri="{BB962C8B-B14F-4D97-AF65-F5344CB8AC3E}">
        <p14:creationId xmlns:p14="http://schemas.microsoft.com/office/powerpoint/2010/main" val="279772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FBB878-4181-4B0E-B26B-EE16096AFF6C}"/>
              </a:ext>
            </a:extLst>
          </p:cNvPr>
          <p:cNvSpPr>
            <a:spLocks noGrp="1"/>
          </p:cNvSpPr>
          <p:nvPr>
            <p:ph type="title"/>
          </p:nvPr>
        </p:nvSpPr>
        <p:spPr/>
        <p:txBody>
          <a:bodyPr/>
          <a:lstStyle/>
          <a:p>
            <a:r>
              <a:rPr lang="ru-RU" dirty="0"/>
              <a:t>Атомно-силовая микроскопия - Продолжение</a:t>
            </a:r>
          </a:p>
        </p:txBody>
      </p:sp>
      <p:sp>
        <p:nvSpPr>
          <p:cNvPr id="6" name="TextBox 5">
            <a:extLst>
              <a:ext uri="{FF2B5EF4-FFF2-40B4-BE49-F238E27FC236}">
                <a16:creationId xmlns:a16="http://schemas.microsoft.com/office/drawing/2014/main" id="{6C62BDFF-7CD5-4CDE-A61A-F4D7E79AA378}"/>
              </a:ext>
            </a:extLst>
          </p:cNvPr>
          <p:cNvSpPr txBox="1"/>
          <p:nvPr/>
        </p:nvSpPr>
        <p:spPr>
          <a:xfrm>
            <a:off x="263352" y="1628800"/>
            <a:ext cx="11928648" cy="5355312"/>
          </a:xfrm>
          <a:prstGeom prst="rect">
            <a:avLst/>
          </a:prstGeom>
          <a:noFill/>
        </p:spPr>
        <p:txBody>
          <a:bodyPr wrap="square">
            <a:spAutoFit/>
          </a:bodyPr>
          <a:lstStyle/>
          <a:p>
            <a:r>
              <a:rPr lang="ru-RU" b="1" dirty="0"/>
              <a:t>Недостаток:</a:t>
            </a:r>
            <a:r>
              <a:rPr lang="ru-RU" dirty="0"/>
              <a:t> манипулирование возможно только через доступную поверхность ячейки, то есть нельзя хорошо измерить модули упругости внутри ячейки без влияния граничных условий. </a:t>
            </a:r>
          </a:p>
          <a:p>
            <a:endParaRPr lang="ru-RU" dirty="0"/>
          </a:p>
          <a:p>
            <a:r>
              <a:rPr lang="ru-RU" dirty="0"/>
              <a:t>Можно как вдавливать клетки, так и натягивать их, когда кончики достаточно прочно прикреплены к поверхности клетки. </a:t>
            </a:r>
          </a:p>
          <a:p>
            <a:endParaRPr lang="ru-RU" dirty="0"/>
          </a:p>
          <a:p>
            <a:r>
              <a:rPr lang="ru-RU" dirty="0"/>
              <a:t>Подход с вдавливанием использовался для проверки упругих свойств различных типов клеток. В первоначальных исследованиях использовались обычные острые (радиусом 10 </a:t>
            </a:r>
            <a:r>
              <a:rPr lang="ru-RU" dirty="0" err="1"/>
              <a:t>нм</a:t>
            </a:r>
            <a:r>
              <a:rPr lang="ru-RU" dirty="0"/>
              <a:t>) кончики и применялась модель Герца </a:t>
            </a:r>
            <a:r>
              <a:rPr lang="en-US" dirty="0"/>
              <a:t>[58]</a:t>
            </a:r>
            <a:r>
              <a:rPr lang="ru-RU" dirty="0"/>
              <a:t>. </a:t>
            </a:r>
            <a:endParaRPr lang="en-US" dirty="0"/>
          </a:p>
          <a:p>
            <a:endParaRPr lang="en-US" dirty="0"/>
          </a:p>
          <a:p>
            <a:r>
              <a:rPr lang="ru-RU" dirty="0"/>
              <a:t>В этом случае справедливы те же оговорки, что и при обсуждении других экспериментов с прокалыванием клеток: клетка не является однородным, изотропным, пассивно-упругим твердым телом. </a:t>
            </a:r>
            <a:endParaRPr lang="en-US" dirty="0"/>
          </a:p>
          <a:p>
            <a:endParaRPr lang="en-US" dirty="0"/>
          </a:p>
          <a:p>
            <a:r>
              <a:rPr lang="ru-RU" dirty="0"/>
              <a:t>Тонкие части клеток на периферии клеток, прикрепленных к поверхности, особенно интересны для изучения, поскольку они имеют решающее значение для клеточной подвижности, но обычно слишком тонкие для применения стандартной модели Герца. </a:t>
            </a:r>
            <a:endParaRPr lang="en-US" dirty="0"/>
          </a:p>
          <a:p>
            <a:endParaRPr lang="en-US" dirty="0"/>
          </a:p>
          <a:p>
            <a:r>
              <a:rPr lang="ru-RU" dirty="0"/>
              <a:t>При использовании АСМ с острым кончиком пространственная неоднородность клеток, например наличие пучков актина (стрессовых волокон), микротрубочек и т. д., вероятно, представляет большую проблему, т. к. пространственное усреднение в случае большего размера зонд делает материал более однородным. </a:t>
            </a:r>
          </a:p>
        </p:txBody>
      </p:sp>
    </p:spTree>
    <p:extLst>
      <p:ext uri="{BB962C8B-B14F-4D97-AF65-F5344CB8AC3E}">
        <p14:creationId xmlns:p14="http://schemas.microsoft.com/office/powerpoint/2010/main" val="22536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748C86-F15B-4DF5-9394-52FC837B9670}"/>
              </a:ext>
            </a:extLst>
          </p:cNvPr>
          <p:cNvSpPr>
            <a:spLocks noGrp="1"/>
          </p:cNvSpPr>
          <p:nvPr>
            <p:ph type="title"/>
          </p:nvPr>
        </p:nvSpPr>
        <p:spPr/>
        <p:txBody>
          <a:bodyPr/>
          <a:lstStyle/>
          <a:p>
            <a:r>
              <a:rPr lang="ru-RU" dirty="0"/>
              <a:t>Атомно-силовая микроскопия - Продолжение</a:t>
            </a:r>
          </a:p>
        </p:txBody>
      </p:sp>
      <p:sp>
        <p:nvSpPr>
          <p:cNvPr id="4" name="TextBox 3">
            <a:extLst>
              <a:ext uri="{FF2B5EF4-FFF2-40B4-BE49-F238E27FC236}">
                <a16:creationId xmlns:a16="http://schemas.microsoft.com/office/drawing/2014/main" id="{5DBDA8C6-F0DC-42A4-8B35-14C28D80650C}"/>
              </a:ext>
            </a:extLst>
          </p:cNvPr>
          <p:cNvSpPr txBox="1"/>
          <p:nvPr/>
        </p:nvSpPr>
        <p:spPr>
          <a:xfrm>
            <a:off x="407368" y="1844824"/>
            <a:ext cx="11233248" cy="2862322"/>
          </a:xfrm>
          <a:prstGeom prst="rect">
            <a:avLst/>
          </a:prstGeom>
          <a:noFill/>
        </p:spPr>
        <p:txBody>
          <a:bodyPr wrap="square">
            <a:spAutoFit/>
          </a:bodyPr>
          <a:lstStyle/>
          <a:p>
            <a:r>
              <a:rPr lang="ru-RU" dirty="0"/>
              <a:t>Результаты первоначальных экспериментов были скорее качественными, но можно было обнаружить различия между центром клетки и ее периферией </a:t>
            </a:r>
            <a:r>
              <a:rPr lang="en-US" dirty="0"/>
              <a:t>[59]</a:t>
            </a:r>
            <a:r>
              <a:rPr lang="ru-RU" dirty="0"/>
              <a:t>. </a:t>
            </a:r>
            <a:endParaRPr lang="en-US" dirty="0"/>
          </a:p>
          <a:p>
            <a:endParaRPr lang="en-US" dirty="0"/>
          </a:p>
          <a:p>
            <a:r>
              <a:rPr lang="ru-RU" dirty="0"/>
              <a:t>Проблема с квазистатическими или низкочастотными измерениями заключается в том, что клетка будет реагировать на воздействующие на нее силы, и измеряемая реакция будет отражать не только пассивные свойства материала, но и активные клеточные реакции. </a:t>
            </a:r>
            <a:endParaRPr lang="en-US" dirty="0"/>
          </a:p>
          <a:p>
            <a:endParaRPr lang="en-US" dirty="0"/>
          </a:p>
          <a:p>
            <a:r>
              <a:rPr lang="ru-RU" dirty="0"/>
              <a:t>АСМ также применялся к клеткам в высокочастотном режиме, а именно в режиме постукивания. Было замечено, что клетки динамически напрягались, когда их зондировали быстро колеблющимся наконечником, как и следовало ожидать </a:t>
            </a:r>
            <a:r>
              <a:rPr lang="en-US" dirty="0"/>
              <a:t>[60]</a:t>
            </a:r>
            <a:r>
              <a:rPr lang="ru-RU" dirty="0"/>
              <a:t>.</a:t>
            </a:r>
          </a:p>
        </p:txBody>
      </p:sp>
      <p:sp>
        <p:nvSpPr>
          <p:cNvPr id="8" name="TextBox 7">
            <a:extLst>
              <a:ext uri="{FF2B5EF4-FFF2-40B4-BE49-F238E27FC236}">
                <a16:creationId xmlns:a16="http://schemas.microsoft.com/office/drawing/2014/main" id="{758D6F6F-F1D8-4B50-A956-E7B02B7D535F}"/>
              </a:ext>
            </a:extLst>
          </p:cNvPr>
          <p:cNvSpPr txBox="1"/>
          <p:nvPr/>
        </p:nvSpPr>
        <p:spPr>
          <a:xfrm>
            <a:off x="423714" y="4741823"/>
            <a:ext cx="11576942" cy="923330"/>
          </a:xfrm>
          <a:prstGeom prst="rect">
            <a:avLst/>
          </a:prstGeom>
          <a:noFill/>
        </p:spPr>
        <p:txBody>
          <a:bodyPr wrap="square">
            <a:spAutoFit/>
          </a:bodyPr>
          <a:lstStyle/>
          <a:p>
            <a:r>
              <a:rPr lang="ru-RU" dirty="0"/>
              <a:t>В </a:t>
            </a:r>
            <a:r>
              <a:rPr lang="en-US" dirty="0"/>
              <a:t>[61,62] </a:t>
            </a:r>
            <a:r>
              <a:rPr lang="ru-RU" dirty="0"/>
              <a:t>был опубликован метод с использованием полистирольных шариков тщательно контролируемого радиуса, прикрепленных к наконечникам АСМ для контакта с клетками, что создавало четко определенную геометрию зонда и предоставляло еще один параметр - радиус буртика, для контроля неоднородностей.</a:t>
            </a:r>
          </a:p>
        </p:txBody>
      </p:sp>
    </p:spTree>
    <p:extLst>
      <p:ext uri="{BB962C8B-B14F-4D97-AF65-F5344CB8AC3E}">
        <p14:creationId xmlns:p14="http://schemas.microsoft.com/office/powerpoint/2010/main" val="2469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D919FD-99EA-4F85-991D-AE8D2EFCD46E}"/>
              </a:ext>
            </a:extLst>
          </p:cNvPr>
          <p:cNvSpPr>
            <a:spLocks noGrp="1"/>
          </p:cNvSpPr>
          <p:nvPr>
            <p:ph type="title"/>
          </p:nvPr>
        </p:nvSpPr>
        <p:spPr/>
        <p:txBody>
          <a:bodyPr/>
          <a:lstStyle/>
          <a:p>
            <a:r>
              <a:rPr lang="ru-RU" dirty="0"/>
              <a:t>Механическое напряжение, приложенное к клеточной мембране</a:t>
            </a:r>
            <a:r>
              <a:rPr lang="en-US" dirty="0"/>
              <a:t> - </a:t>
            </a:r>
            <a:r>
              <a:rPr lang="ru-RU" dirty="0"/>
              <a:t>аспирация</a:t>
            </a:r>
          </a:p>
        </p:txBody>
      </p:sp>
      <p:sp>
        <p:nvSpPr>
          <p:cNvPr id="6" name="TextBox 5">
            <a:extLst>
              <a:ext uri="{FF2B5EF4-FFF2-40B4-BE49-F238E27FC236}">
                <a16:creationId xmlns:a16="http://schemas.microsoft.com/office/drawing/2014/main" id="{C7112656-D20C-4D7F-9C51-2C86B689BEA1}"/>
              </a:ext>
            </a:extLst>
          </p:cNvPr>
          <p:cNvSpPr txBox="1"/>
          <p:nvPr/>
        </p:nvSpPr>
        <p:spPr>
          <a:xfrm>
            <a:off x="4583832" y="1772816"/>
            <a:ext cx="7608168" cy="5078313"/>
          </a:xfrm>
          <a:prstGeom prst="rect">
            <a:avLst/>
          </a:prstGeom>
          <a:noFill/>
        </p:spPr>
        <p:txBody>
          <a:bodyPr wrap="square">
            <a:spAutoFit/>
          </a:bodyPr>
          <a:lstStyle/>
          <a:p>
            <a:r>
              <a:rPr lang="ru-RU" dirty="0"/>
              <a:t>Клеточный </a:t>
            </a:r>
            <a:r>
              <a:rPr lang="ru-RU" dirty="0" err="1"/>
              <a:t>эластиметр</a:t>
            </a:r>
            <a:r>
              <a:rPr lang="ru-RU" dirty="0"/>
              <a:t> - натягивание клеточной мембраны путем контролируемого всасывания в микропипетке для измерения вязкости и упругой реакции клеток на контролируемые силы. </a:t>
            </a:r>
          </a:p>
          <a:p>
            <a:endParaRPr lang="ru-RU" dirty="0"/>
          </a:p>
          <a:p>
            <a:r>
              <a:rPr lang="ru-RU" dirty="0"/>
              <a:t>Первоначальное метод был основанном на аспирации микропипеткой </a:t>
            </a:r>
            <a:r>
              <a:rPr lang="en-US" dirty="0"/>
              <a:t>[63]</a:t>
            </a:r>
            <a:r>
              <a:rPr lang="ru-RU" dirty="0"/>
              <a:t> и применялся для деформации мембран различных клеток, особенно эритроцитов, у которых отсутствует трехмерная структура цитоскелета, но которые имеют непрерывную сеть вязкоупругих белков, выстилающих их наружную мембрану </a:t>
            </a:r>
            <a:r>
              <a:rPr lang="en-US" dirty="0"/>
              <a:t>[64,65]</a:t>
            </a:r>
            <a:r>
              <a:rPr lang="ru-RU" dirty="0"/>
              <a:t>. </a:t>
            </a:r>
          </a:p>
          <a:p>
            <a:endParaRPr lang="ru-RU" dirty="0"/>
          </a:p>
          <a:p>
            <a:r>
              <a:rPr lang="ru-RU" b="1" dirty="0"/>
              <a:t>Преимущества:</a:t>
            </a:r>
            <a:r>
              <a:rPr lang="ru-RU" dirty="0"/>
              <a:t>  </a:t>
            </a:r>
          </a:p>
          <a:p>
            <a:r>
              <a:rPr lang="ru-RU" dirty="0"/>
              <a:t>Клетка может быть либо суспендирована в растворе, когда она связана с микропипеткой, либо прикреплена к поверхности, когда микропипетка оказывает отрицательное давление сверху. </a:t>
            </a:r>
          </a:p>
          <a:p>
            <a:endParaRPr lang="ru-RU" dirty="0"/>
          </a:p>
          <a:p>
            <a:r>
              <a:rPr lang="ru-RU" dirty="0"/>
              <a:t>Возможность исследовать </a:t>
            </a:r>
            <a:r>
              <a:rPr lang="ru-RU" dirty="0" err="1"/>
              <a:t>неприлипшие</a:t>
            </a:r>
            <a:r>
              <a:rPr lang="ru-RU" dirty="0"/>
              <a:t> клетки сделала аспирацию микропипеткой мощным методом исследования вязкоупругости клеток крови, включая эритроциты, лейкоциты и моноциты </a:t>
            </a:r>
            <a:r>
              <a:rPr lang="en-US" dirty="0"/>
              <a:t>[66,67]</a:t>
            </a:r>
            <a:r>
              <a:rPr lang="ru-RU" dirty="0"/>
              <a:t>.</a:t>
            </a:r>
          </a:p>
        </p:txBody>
      </p:sp>
      <p:pic>
        <p:nvPicPr>
          <p:cNvPr id="7" name="Picutre 49">
            <a:extLst>
              <a:ext uri="{FF2B5EF4-FFF2-40B4-BE49-F238E27FC236}">
                <a16:creationId xmlns:a16="http://schemas.microsoft.com/office/drawing/2014/main" id="{A30D7BF1-435A-477D-9AE0-38550BB3471F}"/>
              </a:ext>
            </a:extLst>
          </p:cNvPr>
          <p:cNvPicPr/>
          <p:nvPr/>
        </p:nvPicPr>
        <p:blipFill>
          <a:blip r:embed="rId2"/>
          <a:stretch/>
        </p:blipFill>
        <p:spPr>
          <a:xfrm>
            <a:off x="191344" y="1516942"/>
            <a:ext cx="4047490" cy="2919730"/>
          </a:xfrm>
          <a:prstGeom prst="rect">
            <a:avLst/>
          </a:prstGeom>
        </p:spPr>
      </p:pic>
      <p:sp>
        <p:nvSpPr>
          <p:cNvPr id="8" name="TextBox 7">
            <a:extLst>
              <a:ext uri="{FF2B5EF4-FFF2-40B4-BE49-F238E27FC236}">
                <a16:creationId xmlns:a16="http://schemas.microsoft.com/office/drawing/2014/main" id="{55BBDA41-2631-4424-A385-544C56866C88}"/>
              </a:ext>
            </a:extLst>
          </p:cNvPr>
          <p:cNvSpPr txBox="1"/>
          <p:nvPr/>
        </p:nvSpPr>
        <p:spPr>
          <a:xfrm>
            <a:off x="441767" y="1516942"/>
            <a:ext cx="4047490" cy="276999"/>
          </a:xfrm>
          <a:prstGeom prst="rect">
            <a:avLst/>
          </a:prstGeom>
          <a:noFill/>
        </p:spPr>
        <p:txBody>
          <a:bodyPr wrap="square" rtlCol="0">
            <a:spAutoFit/>
          </a:bodyPr>
          <a:lstStyle/>
          <a:p>
            <a:pPr algn="ctr"/>
            <a:r>
              <a:rPr lang="ru-RU" sz="1200" dirty="0"/>
              <a:t>Экспериментальная установка </a:t>
            </a:r>
            <a:r>
              <a:rPr lang="en-US" sz="1200" dirty="0"/>
              <a:t>[67]</a:t>
            </a:r>
            <a:endParaRPr lang="ru-RU" sz="1200" dirty="0"/>
          </a:p>
        </p:txBody>
      </p:sp>
      <p:pic>
        <p:nvPicPr>
          <p:cNvPr id="9" name="Picutre 50">
            <a:extLst>
              <a:ext uri="{FF2B5EF4-FFF2-40B4-BE49-F238E27FC236}">
                <a16:creationId xmlns:a16="http://schemas.microsoft.com/office/drawing/2014/main" id="{5ED7B414-E436-488C-BD07-4EC18662A4DE}"/>
              </a:ext>
            </a:extLst>
          </p:cNvPr>
          <p:cNvPicPr/>
          <p:nvPr/>
        </p:nvPicPr>
        <p:blipFill>
          <a:blip r:embed="rId3"/>
          <a:stretch/>
        </p:blipFill>
        <p:spPr>
          <a:xfrm>
            <a:off x="96729" y="4443305"/>
            <a:ext cx="4236720" cy="2164080"/>
          </a:xfrm>
          <a:prstGeom prst="rect">
            <a:avLst/>
          </a:prstGeom>
        </p:spPr>
      </p:pic>
      <p:sp>
        <p:nvSpPr>
          <p:cNvPr id="10" name="TextBox 9">
            <a:extLst>
              <a:ext uri="{FF2B5EF4-FFF2-40B4-BE49-F238E27FC236}">
                <a16:creationId xmlns:a16="http://schemas.microsoft.com/office/drawing/2014/main" id="{F3998D16-83DF-46C6-9DC6-4EE844D96F9E}"/>
              </a:ext>
            </a:extLst>
          </p:cNvPr>
          <p:cNvSpPr txBox="1"/>
          <p:nvPr/>
        </p:nvSpPr>
        <p:spPr>
          <a:xfrm>
            <a:off x="96729" y="6574130"/>
            <a:ext cx="4267258" cy="276999"/>
          </a:xfrm>
          <a:prstGeom prst="rect">
            <a:avLst/>
          </a:prstGeom>
          <a:noFill/>
        </p:spPr>
        <p:txBody>
          <a:bodyPr wrap="none" rtlCol="0">
            <a:spAutoFit/>
          </a:bodyPr>
          <a:lstStyle/>
          <a:p>
            <a:r>
              <a:rPr lang="ru-RU" sz="1200" dirty="0"/>
              <a:t>Аспирация вялого (а) и набухшего (б) эритроцита в пипетку.</a:t>
            </a:r>
          </a:p>
        </p:txBody>
      </p:sp>
    </p:spTree>
    <p:extLst>
      <p:ext uri="{BB962C8B-B14F-4D97-AF65-F5344CB8AC3E}">
        <p14:creationId xmlns:p14="http://schemas.microsoft.com/office/powerpoint/2010/main" val="213310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9D9D9"/>
            </a:gs>
            <a:gs pos="6000">
              <a:schemeClr val="bg1"/>
            </a:gs>
          </a:gsLst>
          <a:lin ang="16200000" scaled="1"/>
          <a:tileRect/>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D7EE54-4354-49CB-B528-EA9681CF09DB}"/>
              </a:ext>
            </a:extLst>
          </p:cNvPr>
          <p:cNvSpPr>
            <a:spLocks noGrp="1"/>
          </p:cNvSpPr>
          <p:nvPr>
            <p:ph type="title"/>
          </p:nvPr>
        </p:nvSpPr>
        <p:spPr/>
        <p:txBody>
          <a:bodyPr/>
          <a:lstStyle/>
          <a:p>
            <a:r>
              <a:rPr lang="ru-RU" dirty="0"/>
              <a:t>Механическое напряжение, приложенное к клеточной мембране</a:t>
            </a:r>
            <a:r>
              <a:rPr lang="en-US" dirty="0"/>
              <a:t> - </a:t>
            </a:r>
            <a:r>
              <a:rPr lang="ru-RU" dirty="0"/>
              <a:t>аспирация - Продолжение</a:t>
            </a:r>
          </a:p>
        </p:txBody>
      </p:sp>
      <p:pic>
        <p:nvPicPr>
          <p:cNvPr id="4" name="Рисунок 3">
            <a:extLst>
              <a:ext uri="{FF2B5EF4-FFF2-40B4-BE49-F238E27FC236}">
                <a16:creationId xmlns:a16="http://schemas.microsoft.com/office/drawing/2014/main" id="{6187965D-D33C-41D1-93D1-58D2BEB9CF60}"/>
              </a:ext>
            </a:extLst>
          </p:cNvPr>
          <p:cNvPicPr>
            <a:picLocks noChangeAspect="1"/>
          </p:cNvPicPr>
          <p:nvPr/>
        </p:nvPicPr>
        <p:blipFill>
          <a:blip r:embed="rId2"/>
          <a:stretch>
            <a:fillRect/>
          </a:stretch>
        </p:blipFill>
        <p:spPr>
          <a:xfrm>
            <a:off x="479376" y="2134607"/>
            <a:ext cx="2019582" cy="828791"/>
          </a:xfrm>
          <a:prstGeom prst="rect">
            <a:avLst/>
          </a:prstGeom>
        </p:spPr>
      </p:pic>
      <p:pic>
        <p:nvPicPr>
          <p:cNvPr id="6" name="Рисунок 5">
            <a:extLst>
              <a:ext uri="{FF2B5EF4-FFF2-40B4-BE49-F238E27FC236}">
                <a16:creationId xmlns:a16="http://schemas.microsoft.com/office/drawing/2014/main" id="{2C229483-0C25-4F25-B52F-6E9673F4A2F8}"/>
              </a:ext>
            </a:extLst>
          </p:cNvPr>
          <p:cNvPicPr>
            <a:picLocks noChangeAspect="1"/>
          </p:cNvPicPr>
          <p:nvPr/>
        </p:nvPicPr>
        <p:blipFill>
          <a:blip r:embed="rId3"/>
          <a:stretch>
            <a:fillRect/>
          </a:stretch>
        </p:blipFill>
        <p:spPr>
          <a:xfrm>
            <a:off x="263352" y="3669668"/>
            <a:ext cx="2743583" cy="1047896"/>
          </a:xfrm>
          <a:prstGeom prst="rect">
            <a:avLst/>
          </a:prstGeom>
        </p:spPr>
      </p:pic>
      <p:sp>
        <p:nvSpPr>
          <p:cNvPr id="8" name="TextBox 7">
            <a:extLst>
              <a:ext uri="{FF2B5EF4-FFF2-40B4-BE49-F238E27FC236}">
                <a16:creationId xmlns:a16="http://schemas.microsoft.com/office/drawing/2014/main" id="{F00BD060-7783-4E4F-A90D-DAD67D675F36}"/>
              </a:ext>
            </a:extLst>
          </p:cNvPr>
          <p:cNvSpPr txBox="1"/>
          <p:nvPr/>
        </p:nvSpPr>
        <p:spPr>
          <a:xfrm>
            <a:off x="191344" y="1765275"/>
            <a:ext cx="11665296" cy="369332"/>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Для клетки, моделируемой как упругое тело, ее модуль Юнга E определяется соотношением</a:t>
            </a:r>
            <a:endParaRPr lang="ru-RU" dirty="0"/>
          </a:p>
        </p:txBody>
      </p:sp>
      <p:sp>
        <p:nvSpPr>
          <p:cNvPr id="12" name="TextBox 11">
            <a:extLst>
              <a:ext uri="{FF2B5EF4-FFF2-40B4-BE49-F238E27FC236}">
                <a16:creationId xmlns:a16="http://schemas.microsoft.com/office/drawing/2014/main" id="{BC9975D9-8F51-46BA-8BEB-CCAC4D1AE58B}"/>
              </a:ext>
            </a:extLst>
          </p:cNvPr>
          <p:cNvSpPr txBox="1"/>
          <p:nvPr/>
        </p:nvSpPr>
        <p:spPr>
          <a:xfrm>
            <a:off x="2639616" y="2228671"/>
            <a:ext cx="9433048" cy="646331"/>
          </a:xfrm>
          <a:prstGeom prst="rect">
            <a:avLst/>
          </a:prstGeom>
          <a:noFill/>
        </p:spPr>
        <p:txBody>
          <a:bodyPr wrap="square">
            <a:spAutoFit/>
          </a:bodyPr>
          <a:lstStyle/>
          <a:p>
            <a:r>
              <a:rPr lang="ru-RU" dirty="0"/>
              <a:t>где </a:t>
            </a:r>
            <a:r>
              <a:rPr lang="el-GR" dirty="0"/>
              <a:t>Δ</a:t>
            </a:r>
            <a:r>
              <a:rPr lang="ru-RU" dirty="0"/>
              <a:t>P – перепад давления внутри и снаружи пипетки, L</a:t>
            </a:r>
            <a:r>
              <a:rPr lang="ru-RU" baseline="-25000" dirty="0"/>
              <a:t>p</a:t>
            </a:r>
            <a:r>
              <a:rPr lang="ru-RU" dirty="0"/>
              <a:t> – длина втянутой в пипетку кюветы радиусом R</a:t>
            </a:r>
            <a:r>
              <a:rPr lang="ru-RU" baseline="-25000" dirty="0"/>
              <a:t>p</a:t>
            </a:r>
            <a:r>
              <a:rPr lang="ru-RU" dirty="0"/>
              <a:t> , Ф является геометрической константой со значением около 2,1 </a:t>
            </a:r>
            <a:r>
              <a:rPr lang="en-US" dirty="0"/>
              <a:t>[68]</a:t>
            </a:r>
            <a:endParaRPr lang="ru-RU" dirty="0"/>
          </a:p>
        </p:txBody>
      </p:sp>
      <p:sp>
        <p:nvSpPr>
          <p:cNvPr id="18" name="TextBox 17">
            <a:extLst>
              <a:ext uri="{FF2B5EF4-FFF2-40B4-BE49-F238E27FC236}">
                <a16:creationId xmlns:a16="http://schemas.microsoft.com/office/drawing/2014/main" id="{A929B1DC-2B5F-4B51-B1C3-3CC91A3A8500}"/>
              </a:ext>
            </a:extLst>
          </p:cNvPr>
          <p:cNvSpPr txBox="1"/>
          <p:nvPr/>
        </p:nvSpPr>
        <p:spPr>
          <a:xfrm>
            <a:off x="263352" y="3089064"/>
            <a:ext cx="11809312" cy="646331"/>
          </a:xfrm>
          <a:prstGeom prst="rect">
            <a:avLst/>
          </a:prstGeom>
          <a:noFill/>
        </p:spPr>
        <p:txBody>
          <a:bodyPr wrap="square">
            <a:spAutoFit/>
          </a:bodyPr>
          <a:lstStyle/>
          <a:p>
            <a:r>
              <a:rPr lang="ru-RU" dirty="0"/>
              <a:t>Для жидко</a:t>
            </a:r>
            <a:r>
              <a:rPr lang="en-US" dirty="0"/>
              <a:t> </a:t>
            </a:r>
            <a:r>
              <a:rPr lang="ru-RU" dirty="0"/>
              <a:t>подобного течения клеток при давлениях, превышающих поверхностное напряжение, вязкость цитоплазмы рассчитывается по соотношению</a:t>
            </a:r>
          </a:p>
        </p:txBody>
      </p:sp>
      <p:sp>
        <p:nvSpPr>
          <p:cNvPr id="22" name="TextBox 21">
            <a:extLst>
              <a:ext uri="{FF2B5EF4-FFF2-40B4-BE49-F238E27FC236}">
                <a16:creationId xmlns:a16="http://schemas.microsoft.com/office/drawing/2014/main" id="{0CB13C8D-C0DD-4180-84C6-BCD48D33595C}"/>
              </a:ext>
            </a:extLst>
          </p:cNvPr>
          <p:cNvSpPr txBox="1"/>
          <p:nvPr/>
        </p:nvSpPr>
        <p:spPr>
          <a:xfrm>
            <a:off x="3119122" y="3861061"/>
            <a:ext cx="8953542" cy="646331"/>
          </a:xfrm>
          <a:prstGeom prst="rect">
            <a:avLst/>
          </a:prstGeom>
          <a:noFill/>
        </p:spPr>
        <p:txBody>
          <a:bodyPr wrap="square">
            <a:spAutoFit/>
          </a:bodyPr>
          <a:lstStyle/>
          <a:p>
            <a:r>
              <a:rPr lang="ru-RU" dirty="0"/>
              <a:t>где </a:t>
            </a:r>
            <a:r>
              <a:rPr lang="el-GR" dirty="0"/>
              <a:t>η</a:t>
            </a:r>
            <a:r>
              <a:rPr lang="ru-RU" dirty="0"/>
              <a:t> — вязкость, R — диаметр клетки вне пипетки, а m — константа со значением около 9  </a:t>
            </a:r>
            <a:r>
              <a:rPr lang="en-US" dirty="0"/>
              <a:t>[68]</a:t>
            </a:r>
            <a:endParaRPr lang="ru-RU" dirty="0"/>
          </a:p>
        </p:txBody>
      </p:sp>
    </p:spTree>
    <p:extLst>
      <p:ext uri="{BB962C8B-B14F-4D97-AF65-F5344CB8AC3E}">
        <p14:creationId xmlns:p14="http://schemas.microsoft.com/office/powerpoint/2010/main" val="278482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49936C-7AC7-46E7-AA88-67F8592A6EEB}"/>
              </a:ext>
            </a:extLst>
          </p:cNvPr>
          <p:cNvSpPr>
            <a:spLocks noGrp="1"/>
          </p:cNvSpPr>
          <p:nvPr>
            <p:ph type="title"/>
          </p:nvPr>
        </p:nvSpPr>
        <p:spPr/>
        <p:txBody>
          <a:bodyPr/>
          <a:lstStyle/>
          <a:p>
            <a:r>
              <a:rPr lang="ru-RU" dirty="0"/>
              <a:t>Сдвиг и сжатие между </a:t>
            </a:r>
            <a:r>
              <a:rPr lang="ru-RU" dirty="0" err="1"/>
              <a:t>микропланшетами</a:t>
            </a:r>
            <a:endParaRPr lang="ru-RU" dirty="0"/>
          </a:p>
        </p:txBody>
      </p:sp>
      <p:pic>
        <p:nvPicPr>
          <p:cNvPr id="8" name="Picutre 51">
            <a:extLst>
              <a:ext uri="{FF2B5EF4-FFF2-40B4-BE49-F238E27FC236}">
                <a16:creationId xmlns:a16="http://schemas.microsoft.com/office/drawing/2014/main" id="{46DFD5CC-FB8F-42D4-A096-FB31CF10F3B6}"/>
              </a:ext>
            </a:extLst>
          </p:cNvPr>
          <p:cNvPicPr/>
          <p:nvPr/>
        </p:nvPicPr>
        <p:blipFill>
          <a:blip r:embed="rId2"/>
          <a:stretch/>
        </p:blipFill>
        <p:spPr>
          <a:xfrm>
            <a:off x="455952" y="1916832"/>
            <a:ext cx="3962400" cy="1127760"/>
          </a:xfrm>
          <a:prstGeom prst="rect">
            <a:avLst/>
          </a:prstGeom>
        </p:spPr>
      </p:pic>
      <p:sp>
        <p:nvSpPr>
          <p:cNvPr id="10" name="TextBox 9">
            <a:extLst>
              <a:ext uri="{FF2B5EF4-FFF2-40B4-BE49-F238E27FC236}">
                <a16:creationId xmlns:a16="http://schemas.microsoft.com/office/drawing/2014/main" id="{4CE6F9FE-3801-4621-8C8B-2C4CD2B629A7}"/>
              </a:ext>
            </a:extLst>
          </p:cNvPr>
          <p:cNvSpPr txBox="1"/>
          <p:nvPr/>
        </p:nvSpPr>
        <p:spPr>
          <a:xfrm>
            <a:off x="24884" y="3044592"/>
            <a:ext cx="4824536" cy="276999"/>
          </a:xfrm>
          <a:prstGeom prst="rect">
            <a:avLst/>
          </a:prstGeom>
          <a:noFill/>
        </p:spPr>
        <p:txBody>
          <a:bodyPr wrap="square">
            <a:spAutoFit/>
          </a:bodyPr>
          <a:lstStyle/>
          <a:p>
            <a:r>
              <a:rPr lang="fy-NL" sz="1200" dirty="0">
                <a:solidFill>
                  <a:srgbClr val="000000"/>
                </a:solidFill>
                <a:effectLst/>
                <a:latin typeface="Microsoft Sans Serif" panose="020B0604020202020204" pitchFamily="34" charset="0"/>
                <a:ea typeface="Microsoft Sans Serif" panose="020B0604020202020204" pitchFamily="34" charset="0"/>
              </a:rPr>
              <a:t>Схема устройства для сжатия клетки между микропланшетами.</a:t>
            </a:r>
            <a:endParaRPr lang="ru-RU" sz="1200" dirty="0"/>
          </a:p>
        </p:txBody>
      </p:sp>
      <p:sp>
        <p:nvSpPr>
          <p:cNvPr id="14" name="TextBox 13">
            <a:extLst>
              <a:ext uri="{FF2B5EF4-FFF2-40B4-BE49-F238E27FC236}">
                <a16:creationId xmlns:a16="http://schemas.microsoft.com/office/drawing/2014/main" id="{ED1855C1-0DB1-4CC2-9E13-D7CBC93FA73A}"/>
              </a:ext>
            </a:extLst>
          </p:cNvPr>
          <p:cNvSpPr txBox="1"/>
          <p:nvPr/>
        </p:nvSpPr>
        <p:spPr>
          <a:xfrm>
            <a:off x="5005820" y="1674674"/>
            <a:ext cx="6097772" cy="1754326"/>
          </a:xfrm>
          <a:prstGeom prst="rect">
            <a:avLst/>
          </a:prstGeom>
          <a:noFill/>
        </p:spPr>
        <p:txBody>
          <a:bodyPr wrap="square">
            <a:spAutoFit/>
          </a:bodyPr>
          <a:lstStyle/>
          <a:p>
            <a:r>
              <a:rPr lang="ru-RU" dirty="0"/>
              <a:t>Для клеток, которые обычно прикрепляются к поверхностям, элегантный, но технически сложный метод измерения вязкоупругости заключается в прикреплении их сверху и снизу к стеклянным поверхностям, которые могут перемещаться относительно друг друга при сжатии, растяжении или сдвиге </a:t>
            </a:r>
            <a:r>
              <a:rPr lang="en-US" dirty="0"/>
              <a:t>[69, 70]</a:t>
            </a:r>
            <a:endParaRPr lang="ru-RU" dirty="0"/>
          </a:p>
        </p:txBody>
      </p:sp>
      <p:sp>
        <p:nvSpPr>
          <p:cNvPr id="18" name="TextBox 17">
            <a:extLst>
              <a:ext uri="{FF2B5EF4-FFF2-40B4-BE49-F238E27FC236}">
                <a16:creationId xmlns:a16="http://schemas.microsoft.com/office/drawing/2014/main" id="{72CD9A9B-58D8-4498-83AA-CFC8B9CB12F2}"/>
              </a:ext>
            </a:extLst>
          </p:cNvPr>
          <p:cNvSpPr txBox="1"/>
          <p:nvPr/>
        </p:nvSpPr>
        <p:spPr>
          <a:xfrm>
            <a:off x="262816" y="3710687"/>
            <a:ext cx="11903764" cy="1477328"/>
          </a:xfrm>
          <a:prstGeom prst="rect">
            <a:avLst/>
          </a:prstGeom>
          <a:noFill/>
        </p:spPr>
        <p:txBody>
          <a:bodyPr wrap="square">
            <a:spAutoFit/>
          </a:bodyPr>
          <a:lstStyle/>
          <a:p>
            <a:r>
              <a:rPr lang="ru-RU" dirty="0"/>
              <a:t>В этом методе клетки, такие как фибробласты, которые плотно прилегают к стеклянным поверхностям, покрытым адгезивными белками, такими как фибронектин, выращивают на относительно жесткой пластине; затем на верхнюю поверхность помещается вторая гибкая пластина. Пьезодвигатели смещают жесткую пластину на известное расстояние, чтобы определить деформацию, а отклонение гибкой микропланшеты обеспечивает меру напряжения, воздействующего на клеточную поверхность.</a:t>
            </a:r>
          </a:p>
        </p:txBody>
      </p:sp>
      <p:sp>
        <p:nvSpPr>
          <p:cNvPr id="22" name="TextBox 21">
            <a:extLst>
              <a:ext uri="{FF2B5EF4-FFF2-40B4-BE49-F238E27FC236}">
                <a16:creationId xmlns:a16="http://schemas.microsoft.com/office/drawing/2014/main" id="{5D7A4C67-92E0-4E7C-A360-BDBAC6FBD1C2}"/>
              </a:ext>
            </a:extLst>
          </p:cNvPr>
          <p:cNvSpPr txBox="1"/>
          <p:nvPr/>
        </p:nvSpPr>
        <p:spPr>
          <a:xfrm>
            <a:off x="279187" y="5469702"/>
            <a:ext cx="11797240" cy="1200329"/>
          </a:xfrm>
          <a:prstGeom prst="rect">
            <a:avLst/>
          </a:prstGeom>
          <a:noFill/>
        </p:spPr>
        <p:txBody>
          <a:bodyPr wrap="square">
            <a:spAutoFit/>
          </a:bodyPr>
          <a:lstStyle/>
          <a:p>
            <a:r>
              <a:rPr lang="ru-RU" dirty="0"/>
              <a:t>Использование этого устройства для получения четко определенных деформаций с одновременной визуализацией внутренних структур, таких как ядро, обеспечивает измерение модуля упругости фибробластов около 1000 Па, что согласуется с измерениями с помощью АСМ, и показало, что жесткость ядра составляет приблизительно в десять раз больше, чем у цитоплазматических белковых сетей</a:t>
            </a:r>
            <a:r>
              <a:rPr lang="en-US" dirty="0"/>
              <a:t> [69,71]</a:t>
            </a:r>
            <a:endParaRPr lang="ru-RU" dirty="0"/>
          </a:p>
        </p:txBody>
      </p:sp>
    </p:spTree>
    <p:extLst>
      <p:ext uri="{BB962C8B-B14F-4D97-AF65-F5344CB8AC3E}">
        <p14:creationId xmlns:p14="http://schemas.microsoft.com/office/powerpoint/2010/main" val="136056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D057EE-5A06-4B7E-BE56-171B0D83442A}"/>
              </a:ext>
            </a:extLst>
          </p:cNvPr>
          <p:cNvSpPr>
            <a:spLocks noGrp="1"/>
          </p:cNvSpPr>
          <p:nvPr>
            <p:ph type="title"/>
          </p:nvPr>
        </p:nvSpPr>
        <p:spPr/>
        <p:txBody>
          <a:bodyPr/>
          <a:lstStyle/>
          <a:p>
            <a:r>
              <a:rPr lang="ru-RU" dirty="0"/>
              <a:t>1.1 Основные направления</a:t>
            </a:r>
          </a:p>
        </p:txBody>
      </p:sp>
      <p:sp>
        <p:nvSpPr>
          <p:cNvPr id="4" name="TextBox 3">
            <a:extLst>
              <a:ext uri="{FF2B5EF4-FFF2-40B4-BE49-F238E27FC236}">
                <a16:creationId xmlns:a16="http://schemas.microsoft.com/office/drawing/2014/main" id="{4290EDF0-0B85-4F32-8471-792C2F950292}"/>
              </a:ext>
            </a:extLst>
          </p:cNvPr>
          <p:cNvSpPr txBox="1"/>
          <p:nvPr/>
        </p:nvSpPr>
        <p:spPr>
          <a:xfrm>
            <a:off x="5053917" y="2134400"/>
            <a:ext cx="6672064" cy="3693319"/>
          </a:xfrm>
          <a:prstGeom prst="rect">
            <a:avLst/>
          </a:prstGeom>
          <a:noFill/>
        </p:spPr>
        <p:txBody>
          <a:bodyPr wrap="square">
            <a:spAutoFit/>
          </a:bodyPr>
          <a:lstStyle/>
          <a:p>
            <a:r>
              <a:rPr lang="ru-RU" dirty="0"/>
              <a:t>Основные направления развития клеточной механики:</a:t>
            </a:r>
          </a:p>
          <a:p>
            <a:endParaRPr lang="fy-NL" sz="1800" dirty="0">
              <a:solidFill>
                <a:srgbClr val="000000"/>
              </a:solidFill>
              <a:effectLst/>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ea typeface="Microsoft Sans Serif" panose="020B0604020202020204" pitchFamily="34" charset="0"/>
              </a:rPr>
              <a:t>реологи</a:t>
            </a:r>
            <a:r>
              <a:rPr lang="ru-RU" sz="1800" dirty="0">
                <a:solidFill>
                  <a:srgbClr val="000000"/>
                </a:solidFill>
                <a:effectLst/>
                <a:ea typeface="Microsoft Sans Serif" panose="020B0604020202020204" pitchFamily="34" charset="0"/>
              </a:rPr>
              <a:t>я</a:t>
            </a:r>
            <a:r>
              <a:rPr lang="fy-NL" sz="1800" dirty="0">
                <a:solidFill>
                  <a:srgbClr val="000000"/>
                </a:solidFill>
                <a:effectLst/>
                <a:ea typeface="Microsoft Sans Serif" panose="020B0604020202020204" pitchFamily="34" charset="0"/>
              </a:rPr>
              <a:t> цитоскелета и воссозданных гелей некоторых основных компонентов цитоскелета — актиновых филаментов, промежуточных филаментов, микротрубочек и их сшивающих белков. которые в совокупности отвечают за основные структурные свойства и подвижность клетки</a:t>
            </a:r>
            <a:endParaRPr lang="ru-RU" sz="1800" dirty="0">
              <a:solidFill>
                <a:srgbClr val="000000"/>
              </a:solidFill>
              <a:effectLst/>
              <a:ea typeface="Microsoft Sans Serif" panose="020B0604020202020204" pitchFamily="34" charset="0"/>
            </a:endParaRPr>
          </a:p>
          <a:p>
            <a:pPr marL="285750" indent="-285750">
              <a:buFont typeface="Arial" panose="020B0604020202020204" pitchFamily="34" charset="0"/>
              <a:buChar char="•"/>
            </a:pPr>
            <a:endParaRPr lang="ru-RU" dirty="0">
              <a:solidFill>
                <a:srgbClr val="000000"/>
              </a:solidFill>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ea typeface="Microsoft Sans Serif" panose="020B0604020202020204" pitchFamily="34" charset="0"/>
              </a:rPr>
              <a:t>механическое взаимодействие клетки с ее окружением и то, как это взаимодействие вызывает изменения в морфологии клеток и биологических сигналах, которые в конечном итоге приводят к функциональной адаптации или патологическим состояниям</a:t>
            </a:r>
            <a:endParaRPr lang="ru-RU" dirty="0"/>
          </a:p>
        </p:txBody>
      </p:sp>
      <p:pic>
        <p:nvPicPr>
          <p:cNvPr id="5122" name="Picture 2" descr="Cell Mechanics">
            <a:extLst>
              <a:ext uri="{FF2B5EF4-FFF2-40B4-BE49-F238E27FC236}">
                <a16:creationId xmlns:a16="http://schemas.microsoft.com/office/drawing/2014/main" id="{FF66871E-CFA5-4ED8-A715-560C8287C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628797"/>
            <a:ext cx="3528392" cy="47045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2A486B-8FF5-44A9-86EE-BD80F903FC90}"/>
              </a:ext>
            </a:extLst>
          </p:cNvPr>
          <p:cNvSpPr txBox="1"/>
          <p:nvPr/>
        </p:nvSpPr>
        <p:spPr>
          <a:xfrm>
            <a:off x="0" y="6373170"/>
            <a:ext cx="6149130" cy="246221"/>
          </a:xfrm>
          <a:prstGeom prst="rect">
            <a:avLst/>
          </a:prstGeom>
          <a:noFill/>
        </p:spPr>
        <p:txBody>
          <a:bodyPr wrap="square">
            <a:spAutoFit/>
          </a:bodyPr>
          <a:lstStyle/>
          <a:p>
            <a:r>
              <a:rPr lang="ru-RU" sz="1000" dirty="0">
                <a:hlinkClick r:id="rId3"/>
              </a:rPr>
              <a:t>https://www.elsevier.com/books/cell-mechanics/wang/978-0-12-370500-6</a:t>
            </a:r>
            <a:endParaRPr lang="ru-RU" sz="1000" dirty="0"/>
          </a:p>
        </p:txBody>
      </p:sp>
    </p:spTree>
    <p:extLst>
      <p:ext uri="{BB962C8B-B14F-4D97-AF65-F5344CB8AC3E}">
        <p14:creationId xmlns:p14="http://schemas.microsoft.com/office/powerpoint/2010/main" val="102084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C63935-B85D-48C0-831C-1AD8E9492559}"/>
              </a:ext>
            </a:extLst>
          </p:cNvPr>
          <p:cNvSpPr>
            <a:spLocks noGrp="1"/>
          </p:cNvSpPr>
          <p:nvPr>
            <p:ph type="title"/>
          </p:nvPr>
        </p:nvSpPr>
        <p:spPr/>
        <p:txBody>
          <a:bodyPr/>
          <a:lstStyle/>
          <a:p>
            <a:r>
              <a:rPr lang="ru-RU" dirty="0"/>
              <a:t>Поток жидкости</a:t>
            </a:r>
          </a:p>
        </p:txBody>
      </p:sp>
      <p:sp>
        <p:nvSpPr>
          <p:cNvPr id="6" name="TextBox 5">
            <a:extLst>
              <a:ext uri="{FF2B5EF4-FFF2-40B4-BE49-F238E27FC236}">
                <a16:creationId xmlns:a16="http://schemas.microsoft.com/office/drawing/2014/main" id="{78C0366A-3AA2-4180-98DE-FE62135AC829}"/>
              </a:ext>
            </a:extLst>
          </p:cNvPr>
          <p:cNvSpPr txBox="1"/>
          <p:nvPr/>
        </p:nvSpPr>
        <p:spPr>
          <a:xfrm>
            <a:off x="5807968" y="1680467"/>
            <a:ext cx="6097772" cy="4524315"/>
          </a:xfrm>
          <a:prstGeom prst="rect">
            <a:avLst/>
          </a:prstGeom>
          <a:noFill/>
        </p:spPr>
        <p:txBody>
          <a:bodyPr wrap="square">
            <a:spAutoFit/>
          </a:bodyPr>
          <a:lstStyle/>
          <a:p>
            <a:r>
              <a:rPr lang="ru-RU" dirty="0"/>
              <a:t>Клетки должны противостоять прямым механическим деформациям при контакте с другими клетками или окружающей средой, но некоторые клетки также регулярно подвергаются нагрузкам со стороны жидкости, например, эндотелиальные клетки сосудов в системе кровообращения или некоторые костные клетки (остеоциты) в костном матриксе. </a:t>
            </a:r>
            <a:endParaRPr lang="en-US" dirty="0"/>
          </a:p>
          <a:p>
            <a:endParaRPr lang="en-US" dirty="0"/>
          </a:p>
          <a:p>
            <a:r>
              <a:rPr lang="ru-RU" dirty="0"/>
              <a:t>Клетки чувствуют эти стрессы, и их реакции имеют решающее значение для многих регуляторных процессов. Например, считается, что в эндотелиальных клетках сосудов </a:t>
            </a:r>
            <a:r>
              <a:rPr lang="ru-RU" dirty="0" err="1"/>
              <a:t>механосенсорика</a:t>
            </a:r>
            <a:r>
              <a:rPr lang="ru-RU" dirty="0"/>
              <a:t> контролирует выработку защитного внеклеточного матрикса </a:t>
            </a:r>
            <a:r>
              <a:rPr lang="en-US" dirty="0"/>
              <a:t>[72,73]</a:t>
            </a:r>
            <a:r>
              <a:rPr lang="ru-RU" dirty="0"/>
              <a:t> в то время как в кости </a:t>
            </a:r>
            <a:r>
              <a:rPr lang="ru-RU" dirty="0" err="1"/>
              <a:t>механочувствительность</a:t>
            </a:r>
            <a:r>
              <a:rPr lang="ru-RU" dirty="0"/>
              <a:t> лежит в основе процессов репарации кости и адаптивной реструктуризации</a:t>
            </a:r>
            <a:r>
              <a:rPr lang="en-US" dirty="0"/>
              <a:t> [74,75]</a:t>
            </a:r>
            <a:r>
              <a:rPr lang="ru-RU" dirty="0"/>
              <a:t>. </a:t>
            </a:r>
          </a:p>
        </p:txBody>
      </p:sp>
      <p:pic>
        <p:nvPicPr>
          <p:cNvPr id="7" name="Picutre 52">
            <a:extLst>
              <a:ext uri="{FF2B5EF4-FFF2-40B4-BE49-F238E27FC236}">
                <a16:creationId xmlns:a16="http://schemas.microsoft.com/office/drawing/2014/main" id="{544654EE-2863-496A-A939-0ECF9E4CB9F7}"/>
              </a:ext>
            </a:extLst>
          </p:cNvPr>
          <p:cNvPicPr/>
          <p:nvPr/>
        </p:nvPicPr>
        <p:blipFill>
          <a:blip r:embed="rId2"/>
          <a:stretch/>
        </p:blipFill>
        <p:spPr>
          <a:xfrm>
            <a:off x="191344" y="1666644"/>
            <a:ext cx="5544616" cy="4498660"/>
          </a:xfrm>
          <a:prstGeom prst="rect">
            <a:avLst/>
          </a:prstGeom>
        </p:spPr>
      </p:pic>
    </p:spTree>
    <p:extLst>
      <p:ext uri="{BB962C8B-B14F-4D97-AF65-F5344CB8AC3E}">
        <p14:creationId xmlns:p14="http://schemas.microsoft.com/office/powerpoint/2010/main" val="386169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B311FE-5450-4C05-8585-3D12D595F52A}"/>
              </a:ext>
            </a:extLst>
          </p:cNvPr>
          <p:cNvSpPr>
            <a:spLocks noGrp="1"/>
          </p:cNvSpPr>
          <p:nvPr>
            <p:ph type="title"/>
          </p:nvPr>
        </p:nvSpPr>
        <p:spPr/>
        <p:txBody>
          <a:bodyPr/>
          <a:lstStyle/>
          <a:p>
            <a:r>
              <a:rPr lang="ru-RU" dirty="0"/>
              <a:t>Оптические ловушки</a:t>
            </a:r>
          </a:p>
        </p:txBody>
      </p:sp>
      <p:pic>
        <p:nvPicPr>
          <p:cNvPr id="3" name="Shape 53">
            <a:extLst>
              <a:ext uri="{FF2B5EF4-FFF2-40B4-BE49-F238E27FC236}">
                <a16:creationId xmlns:a16="http://schemas.microsoft.com/office/drawing/2014/main" id="{0A91C9AA-D219-41E4-93BE-C234CBDA9B97}"/>
              </a:ext>
            </a:extLst>
          </p:cNvPr>
          <p:cNvPicPr/>
          <p:nvPr/>
        </p:nvPicPr>
        <p:blipFill>
          <a:blip r:embed="rId2"/>
          <a:stretch/>
        </p:blipFill>
        <p:spPr>
          <a:xfrm>
            <a:off x="191344" y="1628800"/>
            <a:ext cx="3060065" cy="2639695"/>
          </a:xfrm>
          <a:prstGeom prst="rect">
            <a:avLst/>
          </a:prstGeom>
        </p:spPr>
      </p:pic>
      <p:sp>
        <p:nvSpPr>
          <p:cNvPr id="7" name="TextBox 6">
            <a:extLst>
              <a:ext uri="{FF2B5EF4-FFF2-40B4-BE49-F238E27FC236}">
                <a16:creationId xmlns:a16="http://schemas.microsoft.com/office/drawing/2014/main" id="{3DF0AA76-6C77-4A4F-8CF0-62C99A1C6535}"/>
              </a:ext>
            </a:extLst>
          </p:cNvPr>
          <p:cNvSpPr txBox="1"/>
          <p:nvPr/>
        </p:nvSpPr>
        <p:spPr>
          <a:xfrm>
            <a:off x="3251409" y="1557899"/>
            <a:ext cx="8940591" cy="5355312"/>
          </a:xfrm>
          <a:prstGeom prst="rect">
            <a:avLst/>
          </a:prstGeom>
          <a:noFill/>
        </p:spPr>
        <p:txBody>
          <a:bodyPr wrap="square">
            <a:spAutoFit/>
          </a:bodyPr>
          <a:lstStyle/>
          <a:p>
            <a:r>
              <a:rPr lang="ru-RU" dirty="0"/>
              <a:t>Оптические ловушки используют лазерный луч, сфокусированный через линзу объектива микроскопа с высокой числовой апертурой, для трехмерного улавливания преломляющих частиц микронного размера, обычно шариков кремнезема или латекса </a:t>
            </a:r>
            <a:r>
              <a:rPr lang="en-US" dirty="0"/>
              <a:t>[76, 77]</a:t>
            </a:r>
            <a:r>
              <a:rPr lang="ru-RU" dirty="0"/>
              <a:t>. </a:t>
            </a:r>
            <a:endParaRPr lang="en-US" dirty="0"/>
          </a:p>
          <a:p>
            <a:endParaRPr lang="en-US" dirty="0"/>
          </a:p>
          <a:p>
            <a:r>
              <a:rPr lang="ru-RU" dirty="0"/>
              <a:t>Силу, действующую на шарик на определенном расстоянии от лазерного фокуса, в общем случае очень трудно рассчитать, потому что</a:t>
            </a:r>
            <a:r>
              <a:rPr lang="en-US" dirty="0"/>
              <a:t>:</a:t>
            </a:r>
          </a:p>
          <a:p>
            <a:endParaRPr lang="en-US" dirty="0"/>
          </a:p>
          <a:p>
            <a:r>
              <a:rPr lang="ru-RU" dirty="0"/>
              <a:t> (1) лазерный фокус с высокой числовой апертурой плохо аппроксимируется </a:t>
            </a:r>
            <a:r>
              <a:rPr lang="ru-RU" dirty="0" err="1"/>
              <a:t>гауссианой</a:t>
            </a:r>
            <a:r>
              <a:rPr lang="ru-RU" dirty="0"/>
              <a:t> </a:t>
            </a:r>
            <a:endParaRPr lang="en-US" dirty="0"/>
          </a:p>
          <a:p>
            <a:endParaRPr lang="en-US" dirty="0"/>
          </a:p>
          <a:p>
            <a:r>
              <a:rPr lang="ru-RU" dirty="0"/>
              <a:t>(2) преломляющая частица микронного размера будет существенно влияет на световое поле. </a:t>
            </a:r>
            <a:endParaRPr lang="en-US" dirty="0"/>
          </a:p>
          <a:p>
            <a:endParaRPr lang="en-US" dirty="0"/>
          </a:p>
          <a:p>
            <a:r>
              <a:rPr lang="ru-RU" dirty="0"/>
              <a:t>Возможны приближения как для малых частиц (предел Рэлея), так и для больших частиц (предел лучевой оптики) по длине лазерной волны. Для малых частиц силу можно разделить на «градиентную силу», притягивающую частицу к лазерному фокусу, и рассеивающую силу, толкающую ее вдоль направления распространения лазера </a:t>
            </a:r>
            <a:r>
              <a:rPr lang="en-US" dirty="0"/>
              <a:t>[76]</a:t>
            </a:r>
            <a:r>
              <a:rPr lang="ru-RU" dirty="0"/>
              <a:t>. </a:t>
            </a:r>
          </a:p>
        </p:txBody>
      </p:sp>
    </p:spTree>
    <p:extLst>
      <p:ext uri="{BB962C8B-B14F-4D97-AF65-F5344CB8AC3E}">
        <p14:creationId xmlns:p14="http://schemas.microsoft.com/office/powerpoint/2010/main" val="371862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AA0904-47FB-43AE-9C14-CA1E727F8B8F}"/>
              </a:ext>
            </a:extLst>
          </p:cNvPr>
          <p:cNvSpPr>
            <a:spLocks noGrp="1"/>
          </p:cNvSpPr>
          <p:nvPr>
            <p:ph type="title"/>
          </p:nvPr>
        </p:nvSpPr>
        <p:spPr/>
        <p:txBody>
          <a:bodyPr/>
          <a:lstStyle/>
          <a:p>
            <a:r>
              <a:rPr lang="ru-RU" dirty="0"/>
              <a:t>Оптические ловушки</a:t>
            </a:r>
          </a:p>
        </p:txBody>
      </p:sp>
      <p:sp>
        <p:nvSpPr>
          <p:cNvPr id="4" name="TextBox 3">
            <a:extLst>
              <a:ext uri="{FF2B5EF4-FFF2-40B4-BE49-F238E27FC236}">
                <a16:creationId xmlns:a16="http://schemas.microsoft.com/office/drawing/2014/main" id="{F42A932F-886A-4111-8857-D05D588F7D08}"/>
              </a:ext>
            </a:extLst>
          </p:cNvPr>
          <p:cNvSpPr txBox="1"/>
          <p:nvPr/>
        </p:nvSpPr>
        <p:spPr>
          <a:xfrm>
            <a:off x="767408" y="1556792"/>
            <a:ext cx="4680520" cy="1200329"/>
          </a:xfrm>
          <a:prstGeom prst="rect">
            <a:avLst/>
          </a:prstGeom>
          <a:noFill/>
        </p:spPr>
        <p:txBody>
          <a:bodyPr wrap="square">
            <a:spAutoFit/>
          </a:bodyPr>
          <a:lstStyle/>
          <a:p>
            <a:r>
              <a:rPr lang="ru-RU" dirty="0"/>
              <a:t>Предполагая гауссовский фокус и частицу, намного меньшую, чем длина волны лазера, градиентные силы в радиальном и осевом направлениях будут </a:t>
            </a:r>
            <a:r>
              <a:rPr lang="en-US" dirty="0"/>
              <a:t>[78]</a:t>
            </a:r>
            <a:r>
              <a:rPr lang="ru-RU" dirty="0"/>
              <a: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3A8252A-172F-4649-BFAA-732B074660A2}"/>
                  </a:ext>
                </a:extLst>
              </p:cNvPr>
              <p:cNvSpPr txBox="1"/>
              <p:nvPr/>
            </p:nvSpPr>
            <p:spPr>
              <a:xfrm>
                <a:off x="6312024" y="1700808"/>
                <a:ext cx="4383443" cy="6695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𝑔</m:t>
                          </m:r>
                        </m:sub>
                        <m:sup>
                          <m:r>
                            <a:rPr lang="en-US" b="0" i="1" smtClean="0">
                              <a:latin typeface="Cambria Math" panose="02040503050406030204" pitchFamily="18" charset="0"/>
                            </a:rPr>
                            <m:t>𝑎𝑥𝑖𝑎𝑙</m:t>
                          </m:r>
                        </m:sup>
                      </m:sSub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ea typeface="Cambria Math" panose="02040503050406030204" pitchFamily="18" charset="0"/>
                            </a:rPr>
                            <m:t>′</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𝑧</m:t>
                      </m:r>
                      <m:f>
                        <m:fPr>
                          <m:ctrlPr>
                            <a:rPr lang="en-US" b="0" i="1" smtClean="0">
                              <a:latin typeface="Cambria Math" panose="02040503050406030204" pitchFamily="18" charset="0"/>
                              <a:ea typeface="Cambria Math" panose="02040503050406030204" pitchFamily="18" charset="0"/>
                            </a:rPr>
                          </m:ctrlPr>
                        </m:fPr>
                        <m:num>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4</m:t>
                              </m:r>
                            </m:sup>
                          </m:sSubSup>
                        </m:num>
                        <m:den>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den>
                      </m:f>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ea typeface="Cambria Math" panose="02040503050406030204" pitchFamily="18" charset="0"/>
                                    </a:rPr>
                                    <m:t>4</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ea typeface="Cambria Math" panose="02040503050406030204" pitchFamily="18" charset="0"/>
                                    </a:rPr>
                                    <m:t>6</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𝑧</m:t>
                                  </m:r>
                                </m:e>
                              </m:d>
                            </m:den>
                          </m:f>
                        </m:e>
                      </m:d>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den>
                          </m:f>
                        </m:sup>
                      </m:sSup>
                    </m:oMath>
                  </m:oMathPara>
                </a14:m>
                <a:endParaRPr lang="ru-RU" dirty="0"/>
              </a:p>
            </p:txBody>
          </p:sp>
        </mc:Choice>
        <mc:Fallback>
          <p:sp>
            <p:nvSpPr>
              <p:cNvPr id="3" name="TextBox 2">
                <a:extLst>
                  <a:ext uri="{FF2B5EF4-FFF2-40B4-BE49-F238E27FC236}">
                    <a16:creationId xmlns:a16="http://schemas.microsoft.com/office/drawing/2014/main" id="{E3A8252A-172F-4649-BFAA-732B074660A2}"/>
                  </a:ext>
                </a:extLst>
              </p:cNvPr>
              <p:cNvSpPr txBox="1">
                <a:spLocks noRot="1" noChangeAspect="1" noMove="1" noResize="1" noEditPoints="1" noAdjustHandles="1" noChangeArrowheads="1" noChangeShapeType="1" noTextEdit="1"/>
              </p:cNvSpPr>
              <p:nvPr/>
            </p:nvSpPr>
            <p:spPr>
              <a:xfrm>
                <a:off x="6312024" y="1700808"/>
                <a:ext cx="4383443" cy="669542"/>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4C45AD1-3173-4100-92A4-3DC7433F4861}"/>
                  </a:ext>
                </a:extLst>
              </p:cNvPr>
              <p:cNvSpPr txBox="1"/>
              <p:nvPr/>
            </p:nvSpPr>
            <p:spPr>
              <a:xfrm>
                <a:off x="6312024" y="2432352"/>
                <a:ext cx="3117969" cy="64953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𝑔</m:t>
                          </m:r>
                        </m:sub>
                        <m:sup>
                          <m:r>
                            <a:rPr lang="en-US" b="0" i="1" smtClean="0">
                              <a:latin typeface="Cambria Math" panose="02040503050406030204" pitchFamily="18" charset="0"/>
                            </a:rPr>
                            <m:t>𝑟𝑎𝑑𝑖𝑎𝑙</m:t>
                          </m:r>
                        </m:sup>
                      </m:sSub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ea typeface="Cambria Math" panose="02040503050406030204" pitchFamily="18" charset="0"/>
                            </a:rPr>
                            <m:t>′</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𝑟</m:t>
                      </m:r>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den>
                          </m:f>
                        </m:sup>
                      </m:sSup>
                    </m:oMath>
                  </m:oMathPara>
                </a14:m>
                <a:endParaRPr lang="ru-RU" dirty="0"/>
              </a:p>
            </p:txBody>
          </p:sp>
        </mc:Choice>
        <mc:Fallback>
          <p:sp>
            <p:nvSpPr>
              <p:cNvPr id="5" name="TextBox 4">
                <a:extLst>
                  <a:ext uri="{FF2B5EF4-FFF2-40B4-BE49-F238E27FC236}">
                    <a16:creationId xmlns:a16="http://schemas.microsoft.com/office/drawing/2014/main" id="{14C45AD1-3173-4100-92A4-3DC7433F4861}"/>
                  </a:ext>
                </a:extLst>
              </p:cNvPr>
              <p:cNvSpPr txBox="1">
                <a:spLocks noRot="1" noChangeAspect="1" noMove="1" noResize="1" noEditPoints="1" noAdjustHandles="1" noChangeArrowheads="1" noChangeShapeType="1" noTextEdit="1"/>
              </p:cNvSpPr>
              <p:nvPr/>
            </p:nvSpPr>
            <p:spPr>
              <a:xfrm>
                <a:off x="6312024" y="2432352"/>
                <a:ext cx="3117969" cy="649537"/>
              </a:xfrm>
              <a:prstGeom prst="rect">
                <a:avLst/>
              </a:prstGeom>
              <a:blipFill>
                <a:blip r:embed="rId3"/>
                <a:stretch>
                  <a:fillRect/>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F7FB2145-6C2B-4918-A114-2DDAC9F72C01}"/>
              </a:ext>
            </a:extLst>
          </p:cNvPr>
          <p:cNvSpPr txBox="1"/>
          <p:nvPr/>
        </p:nvSpPr>
        <p:spPr>
          <a:xfrm>
            <a:off x="695400" y="2747829"/>
            <a:ext cx="2880320" cy="369332"/>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и рассеивающие силы:</a:t>
            </a:r>
            <a:endParaRPr lang="ru-RU"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CB8533E-C9EE-4384-B80E-8F99DFE79AE8}"/>
                  </a:ext>
                </a:extLst>
              </p:cNvPr>
              <p:cNvSpPr txBox="1"/>
              <p:nvPr/>
            </p:nvSpPr>
            <p:spPr>
              <a:xfrm>
                <a:off x="745569" y="3474961"/>
                <a:ext cx="6286721" cy="6725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𝑠</m:t>
                          </m:r>
                        </m:sub>
                        <m:sup>
                          <m:r>
                            <a:rPr lang="en-US" b="0" i="1" smtClean="0">
                              <a:latin typeface="Cambria Math" panose="02040503050406030204" pitchFamily="18" charset="0"/>
                            </a:rPr>
                            <m:t>𝑎𝑥𝑖𝑎𝑙</m:t>
                          </m:r>
                        </m:sup>
                      </m:sSub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ea typeface="Cambria Math" panose="02040503050406030204" pitchFamily="18" charset="0"/>
                            </a:rPr>
                            <m:t>′′</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0</m:t>
                          </m:r>
                        </m:sub>
                      </m:sSub>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den>
                      </m:f>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𝑚</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f>
                                <m:fPr>
                                  <m:ctrlPr>
                                    <a:rPr lang="en-US" b="0" i="1" smtClean="0">
                                      <a:latin typeface="Cambria Math" panose="02040503050406030204" pitchFamily="18" charset="0"/>
                                      <a:ea typeface="Cambria Math" panose="02040503050406030204" pitchFamily="18" charset="0"/>
                                    </a:rPr>
                                  </m:ctrlPr>
                                </m:fPr>
                                <m:num>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e>
                                  </m:d>
                                </m:num>
                                <m:den>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e>
                                  </m:d>
                                </m:den>
                              </m:f>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0</m:t>
                                  </m:r>
                                </m:sub>
                              </m:s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den>
                          </m:f>
                        </m:e>
                      </m:d>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den>
                          </m:f>
                        </m:sup>
                      </m:sSup>
                    </m:oMath>
                  </m:oMathPara>
                </a14:m>
                <a:endParaRPr lang="ru-RU" dirty="0"/>
              </a:p>
            </p:txBody>
          </p:sp>
        </mc:Choice>
        <mc:Fallback>
          <p:sp>
            <p:nvSpPr>
              <p:cNvPr id="8" name="TextBox 7">
                <a:extLst>
                  <a:ext uri="{FF2B5EF4-FFF2-40B4-BE49-F238E27FC236}">
                    <a16:creationId xmlns:a16="http://schemas.microsoft.com/office/drawing/2014/main" id="{9CB8533E-C9EE-4384-B80E-8F99DFE79AE8}"/>
                  </a:ext>
                </a:extLst>
              </p:cNvPr>
              <p:cNvSpPr txBox="1">
                <a:spLocks noRot="1" noChangeAspect="1" noMove="1" noResize="1" noEditPoints="1" noAdjustHandles="1" noChangeArrowheads="1" noChangeShapeType="1" noTextEdit="1"/>
              </p:cNvSpPr>
              <p:nvPr/>
            </p:nvSpPr>
            <p:spPr>
              <a:xfrm>
                <a:off x="745569" y="3474961"/>
                <a:ext cx="6286721" cy="67255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C4A3030-18B2-4E6B-B17D-177787F40170}"/>
                  </a:ext>
                </a:extLst>
              </p:cNvPr>
              <p:cNvSpPr txBox="1"/>
              <p:nvPr/>
            </p:nvSpPr>
            <p:spPr>
              <a:xfrm>
                <a:off x="7176120" y="3373246"/>
                <a:ext cx="3389774" cy="6395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𝑠</m:t>
                          </m:r>
                        </m:sub>
                        <m:sup>
                          <m:r>
                            <a:rPr lang="en-US" b="0" i="1" smtClean="0">
                              <a:latin typeface="Cambria Math" panose="02040503050406030204" pitchFamily="18" charset="0"/>
                            </a:rPr>
                            <m:t>𝑟𝑎𝑑𝑖𝑎𝑙</m:t>
                          </m:r>
                        </m:sup>
                      </m:sSub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ea typeface="Cambria Math" panose="02040503050406030204" pitchFamily="18" charset="0"/>
                            </a:rPr>
                            <m:t>′′</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0</m:t>
                          </m:r>
                        </m:sub>
                      </m:sSub>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den>
                      </m:f>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𝑟</m:t>
                          </m:r>
                        </m:num>
                        <m:den>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den>
                          </m:f>
                        </m:sup>
                      </m:sSup>
                    </m:oMath>
                  </m:oMathPara>
                </a14:m>
                <a:endParaRPr lang="ru-RU" dirty="0"/>
              </a:p>
            </p:txBody>
          </p:sp>
        </mc:Choice>
        <mc:Fallback>
          <p:sp>
            <p:nvSpPr>
              <p:cNvPr id="9" name="TextBox 8">
                <a:extLst>
                  <a:ext uri="{FF2B5EF4-FFF2-40B4-BE49-F238E27FC236}">
                    <a16:creationId xmlns:a16="http://schemas.microsoft.com/office/drawing/2014/main" id="{3C4A3030-18B2-4E6B-B17D-177787F40170}"/>
                  </a:ext>
                </a:extLst>
              </p:cNvPr>
              <p:cNvSpPr txBox="1">
                <a:spLocks noRot="1" noChangeAspect="1" noMove="1" noResize="1" noEditPoints="1" noAdjustHandles="1" noChangeArrowheads="1" noChangeShapeType="1" noTextEdit="1"/>
              </p:cNvSpPr>
              <p:nvPr/>
            </p:nvSpPr>
            <p:spPr>
              <a:xfrm>
                <a:off x="7176120" y="3373246"/>
                <a:ext cx="3389774" cy="63959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80E4CCD-9579-4397-8FAA-77F3F080C33A}"/>
                  </a:ext>
                </a:extLst>
              </p:cNvPr>
              <p:cNvSpPr txBox="1"/>
              <p:nvPr/>
            </p:nvSpPr>
            <p:spPr>
              <a:xfrm>
                <a:off x="827049" y="4664169"/>
                <a:ext cx="131843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𝑖𝑎</m:t>
                      </m:r>
                      <m:r>
                        <a:rPr lang="en-US" b="0" i="1" smtClean="0">
                          <a:latin typeface="Cambria Math" panose="02040503050406030204" pitchFamily="18" charset="0"/>
                          <a:ea typeface="Cambria Math" panose="02040503050406030204" pitchFamily="18" charset="0"/>
                        </a:rPr>
                        <m:t>′′</m:t>
                      </m:r>
                    </m:oMath>
                  </m:oMathPara>
                </a14:m>
                <a:endParaRPr lang="ru-RU" dirty="0"/>
              </a:p>
            </p:txBody>
          </p:sp>
        </mc:Choice>
        <mc:Fallback>
          <p:sp>
            <p:nvSpPr>
              <p:cNvPr id="10" name="TextBox 9">
                <a:extLst>
                  <a:ext uri="{FF2B5EF4-FFF2-40B4-BE49-F238E27FC236}">
                    <a16:creationId xmlns:a16="http://schemas.microsoft.com/office/drawing/2014/main" id="{A80E4CCD-9579-4397-8FAA-77F3F080C33A}"/>
                  </a:ext>
                </a:extLst>
              </p:cNvPr>
              <p:cNvSpPr txBox="1">
                <a:spLocks noRot="1" noChangeAspect="1" noMove="1" noResize="1" noEditPoints="1" noAdjustHandles="1" noChangeArrowheads="1" noChangeShapeType="1" noTextEdit="1"/>
              </p:cNvSpPr>
              <p:nvPr/>
            </p:nvSpPr>
            <p:spPr>
              <a:xfrm>
                <a:off x="827049" y="4664169"/>
                <a:ext cx="1318438" cy="276999"/>
              </a:xfrm>
              <a:prstGeom prst="rect">
                <a:avLst/>
              </a:prstGeom>
              <a:blipFill>
                <a:blip r:embed="rId6"/>
                <a:stretch>
                  <a:fillRect l="-1852" t="-2174" r="-4630" b="-10870"/>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A61D5418-3F1A-472F-B728-7C024A397C94}"/>
              </a:ext>
            </a:extLst>
          </p:cNvPr>
          <p:cNvSpPr txBox="1"/>
          <p:nvPr/>
        </p:nvSpPr>
        <p:spPr>
          <a:xfrm>
            <a:off x="2161908" y="4603963"/>
            <a:ext cx="3614643" cy="369332"/>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 комплексн</a:t>
            </a:r>
            <a:r>
              <a:rPr lang="ru-RU" sz="1800" dirty="0">
                <a:solidFill>
                  <a:srgbClr val="000000"/>
                </a:solidFill>
                <a:effectLst/>
                <a:latin typeface="Microsoft Sans Serif" panose="020B0604020202020204" pitchFamily="34" charset="0"/>
                <a:ea typeface="Microsoft Sans Serif" panose="020B0604020202020204" pitchFamily="34" charset="0"/>
              </a:rPr>
              <a:t>ая</a:t>
            </a:r>
            <a:r>
              <a:rPr lang="fy-NL" sz="1800" dirty="0">
                <a:solidFill>
                  <a:srgbClr val="000000"/>
                </a:solidFill>
                <a:effectLst/>
                <a:latin typeface="Microsoft Sans Serif" panose="020B0604020202020204" pitchFamily="34" charset="0"/>
                <a:ea typeface="Microsoft Sans Serif" panose="020B0604020202020204" pitchFamily="34" charset="0"/>
              </a:rPr>
              <a:t> поляризуемость</a:t>
            </a:r>
            <a:endParaRPr lang="ru-RU"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37C273B-32FC-4758-AA13-5DDFA6DDC2EE}"/>
                  </a:ext>
                </a:extLst>
              </p:cNvPr>
              <p:cNvSpPr txBox="1"/>
              <p:nvPr/>
            </p:nvSpPr>
            <p:spPr>
              <a:xfrm>
                <a:off x="871422" y="5512035"/>
                <a:ext cx="23968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oMath>
                  </m:oMathPara>
                </a14:m>
                <a:endParaRPr lang="ru-RU" dirty="0"/>
              </a:p>
            </p:txBody>
          </p:sp>
        </mc:Choice>
        <mc:Fallback>
          <p:sp>
            <p:nvSpPr>
              <p:cNvPr id="13" name="TextBox 12">
                <a:extLst>
                  <a:ext uri="{FF2B5EF4-FFF2-40B4-BE49-F238E27FC236}">
                    <a16:creationId xmlns:a16="http://schemas.microsoft.com/office/drawing/2014/main" id="{737C273B-32FC-4758-AA13-5DDFA6DDC2EE}"/>
                  </a:ext>
                </a:extLst>
              </p:cNvPr>
              <p:cNvSpPr txBox="1">
                <a:spLocks noRot="1" noChangeAspect="1" noMove="1" noResize="1" noEditPoints="1" noAdjustHandles="1" noChangeArrowheads="1" noChangeShapeType="1" noTextEdit="1"/>
              </p:cNvSpPr>
              <p:nvPr/>
            </p:nvSpPr>
            <p:spPr>
              <a:xfrm>
                <a:off x="871422" y="5512035"/>
                <a:ext cx="239681" cy="276999"/>
              </a:xfrm>
              <a:prstGeom prst="rect">
                <a:avLst/>
              </a:prstGeom>
              <a:blipFill>
                <a:blip r:embed="rId7"/>
                <a:stretch>
                  <a:fillRect l="-23077" r="-7692" b="-17391"/>
                </a:stretch>
              </a:blipFill>
            </p:spPr>
            <p:txBody>
              <a:bodyPr/>
              <a:lstStyle/>
              <a:p>
                <a:r>
                  <a:rPr lang="ru-RU">
                    <a:noFill/>
                  </a:rPr>
                  <a:t> </a:t>
                </a:r>
              </a:p>
            </p:txBody>
          </p:sp>
        </mc:Fallback>
      </mc:AlternateContent>
      <p:sp>
        <p:nvSpPr>
          <p:cNvPr id="14" name="TextBox 13">
            <a:extLst>
              <a:ext uri="{FF2B5EF4-FFF2-40B4-BE49-F238E27FC236}">
                <a16:creationId xmlns:a16="http://schemas.microsoft.com/office/drawing/2014/main" id="{1B5AF75D-3646-42BB-A618-30D745933D49}"/>
              </a:ext>
            </a:extLst>
          </p:cNvPr>
          <p:cNvSpPr txBox="1"/>
          <p:nvPr/>
        </p:nvSpPr>
        <p:spPr>
          <a:xfrm>
            <a:off x="1123952" y="5489947"/>
            <a:ext cx="4001480" cy="369332"/>
          </a:xfrm>
          <a:prstGeom prst="rect">
            <a:avLst/>
          </a:prstGeom>
          <a:noFill/>
        </p:spPr>
        <p:txBody>
          <a:bodyPr wrap="none" rtlCol="0">
            <a:spAutoFit/>
          </a:bodyPr>
          <a:lstStyle/>
          <a:p>
            <a:r>
              <a:rPr lang="ru-RU" dirty="0"/>
              <a:t>- интенсивность лазерного излучения</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6F8F556-BF67-43A3-BCF7-FA3909D84BBE}"/>
                  </a:ext>
                </a:extLst>
              </p:cNvPr>
              <p:cNvSpPr txBox="1"/>
              <p:nvPr/>
            </p:nvSpPr>
            <p:spPr>
              <a:xfrm>
                <a:off x="727944" y="5789034"/>
                <a:ext cx="9505056" cy="656013"/>
              </a:xfrm>
              <a:prstGeom prst="rect">
                <a:avLst/>
              </a:prstGeom>
              <a:noFill/>
            </p:spPr>
            <p:txBody>
              <a:bodyPr wrap="square">
                <a:spAutoFit/>
              </a:bodyPr>
              <a:lstStyle/>
              <a:p>
                <a14:m>
                  <m:oMath xmlns:m="http://schemas.openxmlformats.org/officeDocument/2006/math">
                    <m:sSub>
                      <m:sSubPr>
                        <m:ctrlPr>
                          <a:rPr lang="ru-RU"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𝜔</m:t>
                        </m:r>
                      </m:e>
                      <m:sub>
                        <m:r>
                          <a:rPr lang="ru-RU" b="0" i="1" smtClean="0">
                            <a:latin typeface="Cambria Math" panose="02040503050406030204" pitchFamily="18" charset="0"/>
                            <a:ea typeface="Cambria Math" panose="02040503050406030204" pitchFamily="18" charset="0"/>
                          </a:rPr>
                          <m:t>0</m:t>
                        </m:r>
                      </m:sub>
                    </m:sSub>
                  </m:oMath>
                </a14:m>
                <a:r>
                  <a:rPr lang="ru-RU" dirty="0"/>
                  <a:t> радиус луча в фокусе и  </a:t>
                </a:r>
                <a14:m>
                  <m:oMath xmlns:m="http://schemas.openxmlformats.org/officeDocument/2006/math">
                    <m:r>
                      <a:rPr lang="ru-RU" i="1" smtClean="0">
                        <a:latin typeface="Cambria Math" panose="02040503050406030204" pitchFamily="18" charset="0"/>
                        <a:ea typeface="Cambria Math" panose="02040503050406030204" pitchFamily="18" charset="0"/>
                      </a:rPr>
                      <m:t>𝜔</m:t>
                    </m:r>
                    <m:d>
                      <m:dPr>
                        <m:ctrlPr>
                          <a:rPr lang="ru-RU"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𝑧</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0</m:t>
                                        </m:r>
                                      </m:sub>
                                    </m:sSub>
                                  </m:den>
                                </m:f>
                              </m:e>
                            </m:d>
                          </m:e>
                          <m:sup>
                            <m:r>
                              <a:rPr lang="en-US" b="0" i="1" smtClean="0">
                                <a:latin typeface="Cambria Math" panose="02040503050406030204" pitchFamily="18" charset="0"/>
                                <a:ea typeface="Cambria Math" panose="02040503050406030204" pitchFamily="18" charset="0"/>
                              </a:rPr>
                              <m:t>2</m:t>
                            </m:r>
                          </m:sup>
                        </m:sSup>
                      </m:e>
                    </m:rad>
                  </m:oMath>
                </a14:m>
                <a:r>
                  <a:rPr lang="en-US" dirty="0"/>
                  <a:t>-</a:t>
                </a:r>
                <a:r>
                  <a:rPr lang="ru-RU" dirty="0"/>
                  <a:t>радиус луча вблизи фокуса</a:t>
                </a:r>
              </a:p>
            </p:txBody>
          </p:sp>
        </mc:Choice>
        <mc:Fallback>
          <p:sp>
            <p:nvSpPr>
              <p:cNvPr id="18" name="TextBox 17">
                <a:extLst>
                  <a:ext uri="{FF2B5EF4-FFF2-40B4-BE49-F238E27FC236}">
                    <a16:creationId xmlns:a16="http://schemas.microsoft.com/office/drawing/2014/main" id="{76F8F556-BF67-43A3-BCF7-FA3909D84BBE}"/>
                  </a:ext>
                </a:extLst>
              </p:cNvPr>
              <p:cNvSpPr txBox="1">
                <a:spLocks noRot="1" noChangeAspect="1" noMove="1" noResize="1" noEditPoints="1" noAdjustHandles="1" noChangeArrowheads="1" noChangeShapeType="1" noTextEdit="1"/>
              </p:cNvSpPr>
              <p:nvPr/>
            </p:nvSpPr>
            <p:spPr>
              <a:xfrm>
                <a:off x="727944" y="5789034"/>
                <a:ext cx="9505056" cy="656013"/>
              </a:xfrm>
              <a:prstGeom prst="rect">
                <a:avLst/>
              </a:prstGeom>
              <a:blipFill>
                <a:blip r:embed="rId8"/>
                <a:stretch>
                  <a:fillRect/>
                </a:stretch>
              </a:blipFill>
            </p:spPr>
            <p:txBody>
              <a:bodyPr/>
              <a:lstStyle/>
              <a:p>
                <a:r>
                  <a:rPr lang="ru-RU">
                    <a:noFill/>
                  </a:rPr>
                  <a:t> </a:t>
                </a:r>
              </a:p>
            </p:txBody>
          </p:sp>
        </mc:Fallback>
      </mc:AlternateContent>
      <p:sp>
        <p:nvSpPr>
          <p:cNvPr id="20" name="TextBox 19">
            <a:extLst>
              <a:ext uri="{FF2B5EF4-FFF2-40B4-BE49-F238E27FC236}">
                <a16:creationId xmlns:a16="http://schemas.microsoft.com/office/drawing/2014/main" id="{C98D1AD1-A193-477A-AD33-BC2EAFC76A1B}"/>
              </a:ext>
            </a:extLst>
          </p:cNvPr>
          <p:cNvSpPr txBox="1"/>
          <p:nvPr/>
        </p:nvSpPr>
        <p:spPr>
          <a:xfrm>
            <a:off x="1812834" y="6430146"/>
            <a:ext cx="2664296" cy="369332"/>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a:t>
            </a:r>
            <a:r>
              <a:rPr lang="fy-NL" sz="1800" dirty="0">
                <a:solidFill>
                  <a:srgbClr val="000000"/>
                </a:solidFill>
                <a:effectLst/>
                <a:latin typeface="Microsoft Sans Serif" panose="020B0604020202020204" pitchFamily="34" charset="0"/>
                <a:ea typeface="Microsoft Sans Serif" panose="020B0604020202020204" pitchFamily="34" charset="0"/>
              </a:rPr>
              <a:t> рэлеевский диапазон</a:t>
            </a:r>
            <a:endParaRPr lang="ru-RU"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4398DD4D-E730-4CD5-881C-3D818C8CF24A}"/>
                  </a:ext>
                </a:extLst>
              </p:cNvPr>
              <p:cNvSpPr txBox="1"/>
              <p:nvPr/>
            </p:nvSpPr>
            <p:spPr>
              <a:xfrm>
                <a:off x="819550" y="6251039"/>
                <a:ext cx="993284" cy="6069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𝑚</m:t>
                              </m:r>
                            </m:sub>
                          </m:sSub>
                        </m:den>
                      </m:f>
                    </m:oMath>
                  </m:oMathPara>
                </a14:m>
                <a:endParaRPr lang="ru-RU" dirty="0"/>
              </a:p>
            </p:txBody>
          </p:sp>
        </mc:Choice>
        <mc:Fallback>
          <p:sp>
            <p:nvSpPr>
              <p:cNvPr id="21" name="TextBox 20">
                <a:extLst>
                  <a:ext uri="{FF2B5EF4-FFF2-40B4-BE49-F238E27FC236}">
                    <a16:creationId xmlns:a16="http://schemas.microsoft.com/office/drawing/2014/main" id="{4398DD4D-E730-4CD5-881C-3D818C8CF24A}"/>
                  </a:ext>
                </a:extLst>
              </p:cNvPr>
              <p:cNvSpPr txBox="1">
                <a:spLocks noRot="1" noChangeAspect="1" noMove="1" noResize="1" noEditPoints="1" noAdjustHandles="1" noChangeArrowheads="1" noChangeShapeType="1" noTextEdit="1"/>
              </p:cNvSpPr>
              <p:nvPr/>
            </p:nvSpPr>
            <p:spPr>
              <a:xfrm>
                <a:off x="819550" y="6251039"/>
                <a:ext cx="993284" cy="606961"/>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33F1537-ACFE-4C36-9652-83CD92E1A494}"/>
                  </a:ext>
                </a:extLst>
              </p:cNvPr>
              <p:cNvSpPr txBox="1"/>
              <p:nvPr/>
            </p:nvSpPr>
            <p:spPr>
              <a:xfrm>
                <a:off x="827049" y="4964247"/>
                <a:ext cx="945002" cy="56720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𝑚</m:t>
                              </m:r>
                            </m:sub>
                          </m:sSub>
                        </m:den>
                      </m:f>
                    </m:oMath>
                  </m:oMathPara>
                </a14:m>
                <a:endParaRPr lang="ru-RU" dirty="0"/>
              </a:p>
            </p:txBody>
          </p:sp>
        </mc:Choice>
        <mc:Fallback>
          <p:sp>
            <p:nvSpPr>
              <p:cNvPr id="24" name="TextBox 23">
                <a:extLst>
                  <a:ext uri="{FF2B5EF4-FFF2-40B4-BE49-F238E27FC236}">
                    <a16:creationId xmlns:a16="http://schemas.microsoft.com/office/drawing/2014/main" id="{433F1537-ACFE-4C36-9652-83CD92E1A494}"/>
                  </a:ext>
                </a:extLst>
              </p:cNvPr>
              <p:cNvSpPr txBox="1">
                <a:spLocks noRot="1" noChangeAspect="1" noMove="1" noResize="1" noEditPoints="1" noAdjustHandles="1" noChangeArrowheads="1" noChangeShapeType="1" noTextEdit="1"/>
              </p:cNvSpPr>
              <p:nvPr/>
            </p:nvSpPr>
            <p:spPr>
              <a:xfrm>
                <a:off x="827049" y="4964247"/>
                <a:ext cx="945002" cy="567207"/>
              </a:xfrm>
              <a:prstGeom prst="rect">
                <a:avLst/>
              </a:prstGeom>
              <a:blipFill>
                <a:blip r:embed="rId10"/>
                <a:stretch>
                  <a:fillRect/>
                </a:stretch>
              </a:blipFill>
            </p:spPr>
            <p:txBody>
              <a:bodyPr/>
              <a:lstStyle/>
              <a:p>
                <a:r>
                  <a:rPr lang="ru-RU">
                    <a:noFill/>
                  </a:rPr>
                  <a:t> </a:t>
                </a:r>
              </a:p>
            </p:txBody>
          </p:sp>
        </mc:Fallback>
      </mc:AlternateContent>
      <p:sp>
        <p:nvSpPr>
          <p:cNvPr id="26" name="TextBox 25">
            <a:extLst>
              <a:ext uri="{FF2B5EF4-FFF2-40B4-BE49-F238E27FC236}">
                <a16:creationId xmlns:a16="http://schemas.microsoft.com/office/drawing/2014/main" id="{1AE6A3E3-C867-4B97-9473-B27FE93986DD}"/>
              </a:ext>
            </a:extLst>
          </p:cNvPr>
          <p:cNvSpPr txBox="1"/>
          <p:nvPr/>
        </p:nvSpPr>
        <p:spPr>
          <a:xfrm>
            <a:off x="1845243" y="5076249"/>
            <a:ext cx="2018509" cy="369332"/>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волновой вектор</a:t>
            </a:r>
            <a:endParaRPr lang="ru-RU" dirty="0"/>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C763B44-FE6A-4D09-A3B3-ED5D265571C7}"/>
                  </a:ext>
                </a:extLst>
              </p:cNvPr>
              <p:cNvSpPr txBox="1"/>
              <p:nvPr/>
            </p:nvSpPr>
            <p:spPr>
              <a:xfrm>
                <a:off x="4727847" y="5046209"/>
                <a:ext cx="6637103" cy="36933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 </m:t>
                    </m:r>
                  </m:oMath>
                </a14:m>
                <a:r>
                  <a:rPr lang="fy-NL" sz="1800" dirty="0">
                    <a:solidFill>
                      <a:srgbClr val="000000"/>
                    </a:solidFill>
                    <a:effectLst/>
                    <a:latin typeface="Microsoft Sans Serif" panose="020B0604020202020204" pitchFamily="34" charset="0"/>
                    <a:ea typeface="Microsoft Sans Serif" panose="020B0604020202020204" pitchFamily="34" charset="0"/>
                  </a:rPr>
                  <a:t>- длина волны в среде с показателем преломления </a:t>
                </a:r>
                <a14:m>
                  <m:oMath xmlns:m="http://schemas.openxmlformats.org/officeDocument/2006/math">
                    <m:sSub>
                      <m:sSubPr>
                        <m:ctrlPr>
                          <a:rPr lang="en-US" sz="1800" b="0" i="1" smtClean="0">
                            <a:solidFill>
                              <a:srgbClr val="000000"/>
                            </a:solidFill>
                            <a:effectLst/>
                            <a:latin typeface="Cambria Math" panose="02040503050406030204" pitchFamily="18" charset="0"/>
                            <a:ea typeface="Microsoft Sans Serif" panose="020B0604020202020204" pitchFamily="34" charset="0"/>
                          </a:rPr>
                        </m:ctrlPr>
                      </m:sSubPr>
                      <m:e>
                        <m:r>
                          <a:rPr lang="en-US" sz="1800" b="0" i="1" smtClean="0">
                            <a:solidFill>
                              <a:srgbClr val="000000"/>
                            </a:solidFill>
                            <a:effectLst/>
                            <a:latin typeface="Cambria Math" panose="02040503050406030204" pitchFamily="18" charset="0"/>
                            <a:ea typeface="Microsoft Sans Serif" panose="020B0604020202020204" pitchFamily="34" charset="0"/>
                          </a:rPr>
                          <m:t>𝑛</m:t>
                        </m:r>
                      </m:e>
                      <m:sub>
                        <m:r>
                          <a:rPr lang="en-US" sz="1800" b="0" i="1" smtClean="0">
                            <a:solidFill>
                              <a:srgbClr val="000000"/>
                            </a:solidFill>
                            <a:effectLst/>
                            <a:latin typeface="Cambria Math" panose="02040503050406030204" pitchFamily="18" charset="0"/>
                            <a:ea typeface="Microsoft Sans Serif" panose="020B0604020202020204" pitchFamily="34" charset="0"/>
                          </a:rPr>
                          <m:t>𝑚</m:t>
                        </m:r>
                      </m:sub>
                    </m:sSub>
                  </m:oMath>
                </a14:m>
                <a:endParaRPr lang="ru-RU" dirty="0"/>
              </a:p>
            </p:txBody>
          </p:sp>
        </mc:Choice>
        <mc:Fallback>
          <p:sp>
            <p:nvSpPr>
              <p:cNvPr id="28" name="TextBox 27">
                <a:extLst>
                  <a:ext uri="{FF2B5EF4-FFF2-40B4-BE49-F238E27FC236}">
                    <a16:creationId xmlns:a16="http://schemas.microsoft.com/office/drawing/2014/main" id="{2C763B44-FE6A-4D09-A3B3-ED5D265571C7}"/>
                  </a:ext>
                </a:extLst>
              </p:cNvPr>
              <p:cNvSpPr txBox="1">
                <a:spLocks noRot="1" noChangeAspect="1" noMove="1" noResize="1" noEditPoints="1" noAdjustHandles="1" noChangeArrowheads="1" noChangeShapeType="1" noTextEdit="1"/>
              </p:cNvSpPr>
              <p:nvPr/>
            </p:nvSpPr>
            <p:spPr>
              <a:xfrm>
                <a:off x="4727847" y="5046209"/>
                <a:ext cx="6637103" cy="369332"/>
              </a:xfrm>
              <a:prstGeom prst="rect">
                <a:avLst/>
              </a:prstGeom>
              <a:blipFill>
                <a:blip r:embed="rId11"/>
                <a:stretch>
                  <a:fillRect t="-10000" b="-26667"/>
                </a:stretch>
              </a:blipFill>
            </p:spPr>
            <p:txBody>
              <a:bodyPr/>
              <a:lstStyle/>
              <a:p>
                <a:r>
                  <a:rPr lang="ru-RU">
                    <a:noFill/>
                  </a:rPr>
                  <a:t> </a:t>
                </a:r>
              </a:p>
            </p:txBody>
          </p:sp>
        </mc:Fallback>
      </mc:AlternateContent>
    </p:spTree>
    <p:extLst>
      <p:ext uri="{BB962C8B-B14F-4D97-AF65-F5344CB8AC3E}">
        <p14:creationId xmlns:p14="http://schemas.microsoft.com/office/powerpoint/2010/main" val="143802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7A8663-0136-4A4B-83AF-1005A162A207}"/>
              </a:ext>
            </a:extLst>
          </p:cNvPr>
          <p:cNvSpPr>
            <a:spLocks noGrp="1"/>
          </p:cNvSpPr>
          <p:nvPr>
            <p:ph type="title"/>
          </p:nvPr>
        </p:nvSpPr>
        <p:spPr/>
        <p:txBody>
          <a:bodyPr/>
          <a:lstStyle/>
          <a:p>
            <a:r>
              <a:rPr lang="ru-RU" dirty="0"/>
              <a:t>Оптические ловушки</a:t>
            </a:r>
          </a:p>
        </p:txBody>
      </p:sp>
      <p:sp>
        <p:nvSpPr>
          <p:cNvPr id="4" name="TextBox 3">
            <a:extLst>
              <a:ext uri="{FF2B5EF4-FFF2-40B4-BE49-F238E27FC236}">
                <a16:creationId xmlns:a16="http://schemas.microsoft.com/office/drawing/2014/main" id="{48AD0EE2-2C21-4976-8BCC-2792C0C09412}"/>
              </a:ext>
            </a:extLst>
          </p:cNvPr>
          <p:cNvSpPr txBox="1"/>
          <p:nvPr/>
        </p:nvSpPr>
        <p:spPr>
          <a:xfrm>
            <a:off x="5591944" y="1700808"/>
            <a:ext cx="6264696" cy="2585323"/>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Стабильный захват произойдет только в том случае, если сила градиента преобладает над силой захвата по всему фокусу. Таким образом, устойчивость ловушки зависит от геометрии приложенного поля и свойств захваченной частицы и окружающей среды. Силы в общем случае зависят от размера частиц и относительного показателя преломления </a:t>
            </a:r>
            <a:r>
              <a:rPr lang="fy-NL" sz="1800" i="1" dirty="0">
                <a:solidFill>
                  <a:srgbClr val="000000"/>
                </a:solidFill>
                <a:effectLst/>
                <a:latin typeface="Microsoft Sans Serif" panose="020B0604020202020204" pitchFamily="34" charset="0"/>
                <a:ea typeface="Microsoft Sans Serif" panose="020B0604020202020204" pitchFamily="34" charset="0"/>
              </a:rPr>
              <a:t>n </a:t>
            </a:r>
            <a:r>
              <a:rPr lang="fy-NL" sz="1800" dirty="0">
                <a:solidFill>
                  <a:srgbClr val="000000"/>
                </a:solidFill>
                <a:effectLst/>
                <a:latin typeface="Microsoft Sans Serif" panose="020B0604020202020204" pitchFamily="34" charset="0"/>
                <a:ea typeface="Microsoft Sans Serif" panose="020B0604020202020204" pitchFamily="34" charset="0"/>
              </a:rPr>
              <a:t>= </a:t>
            </a:r>
            <a:r>
              <a:rPr lang="fy-NL" sz="1800" i="1" dirty="0">
                <a:solidFill>
                  <a:srgbClr val="000000"/>
                </a:solidFill>
                <a:effectLst/>
                <a:latin typeface="Microsoft Sans Serif" panose="020B0604020202020204" pitchFamily="34" charset="0"/>
                <a:ea typeface="Microsoft Sans Serif" panose="020B0604020202020204" pitchFamily="34" charset="0"/>
              </a:rPr>
              <a:t>n </a:t>
            </a:r>
            <a:r>
              <a:rPr lang="fy-NL" sz="800" i="1" dirty="0">
                <a:solidFill>
                  <a:srgbClr val="000000"/>
                </a:solidFill>
                <a:effectLst/>
                <a:latin typeface="Microsoft Sans Serif" panose="020B0604020202020204" pitchFamily="34" charset="0"/>
                <a:ea typeface="Microsoft Sans Serif" panose="020B0604020202020204" pitchFamily="34" charset="0"/>
              </a:rPr>
              <a:t>p </a:t>
            </a:r>
            <a:r>
              <a:rPr lang="fy-NL" sz="1800" i="1" dirty="0">
                <a:solidFill>
                  <a:srgbClr val="000000"/>
                </a:solidFill>
                <a:effectLst/>
                <a:latin typeface="Microsoft Sans Serif" panose="020B0604020202020204" pitchFamily="34" charset="0"/>
                <a:ea typeface="Microsoft Sans Serif" panose="020B0604020202020204" pitchFamily="34" charset="0"/>
              </a:rPr>
              <a:t>/n </a:t>
            </a:r>
            <a:r>
              <a:rPr lang="fy-NL" sz="800" i="1" dirty="0">
                <a:solidFill>
                  <a:srgbClr val="000000"/>
                </a:solidFill>
                <a:effectLst/>
                <a:latin typeface="Microsoft Sans Serif" panose="020B0604020202020204" pitchFamily="34" charset="0"/>
                <a:ea typeface="Microsoft Sans Serif" panose="020B0604020202020204" pitchFamily="34" charset="0"/>
              </a:rPr>
              <a:t>m </a:t>
            </a:r>
            <a:r>
              <a:rPr lang="fy-NL" sz="1800" dirty="0">
                <a:solidFill>
                  <a:srgbClr val="000000"/>
                </a:solidFill>
                <a:effectLst/>
                <a:latin typeface="Microsoft Sans Serif" panose="020B0604020202020204" pitchFamily="34" charset="0"/>
                <a:ea typeface="Microsoft Sans Serif" panose="020B0604020202020204" pitchFamily="34" charset="0"/>
              </a:rPr>
              <a:t>, где </a:t>
            </a:r>
            <a:r>
              <a:rPr lang="fy-NL" sz="1800" i="1" dirty="0">
                <a:solidFill>
                  <a:srgbClr val="000000"/>
                </a:solidFill>
                <a:effectLst/>
                <a:latin typeface="Microsoft Sans Serif" panose="020B0604020202020204" pitchFamily="34" charset="0"/>
                <a:ea typeface="Microsoft Sans Serif" panose="020B0604020202020204" pitchFamily="34" charset="0"/>
              </a:rPr>
              <a:t>n </a:t>
            </a:r>
            <a:r>
              <a:rPr lang="fy-NL" sz="800" i="1" dirty="0">
                <a:solidFill>
                  <a:srgbClr val="000000"/>
                </a:solidFill>
                <a:effectLst/>
                <a:latin typeface="Microsoft Sans Serif" panose="020B0604020202020204" pitchFamily="34" charset="0"/>
                <a:ea typeface="Microsoft Sans Serif" panose="020B0604020202020204" pitchFamily="34" charset="0"/>
              </a:rPr>
              <a:t>p </a:t>
            </a:r>
            <a:r>
              <a:rPr lang="fy-NL" sz="1800" dirty="0">
                <a:solidFill>
                  <a:srgbClr val="000000"/>
                </a:solidFill>
                <a:effectLst/>
                <a:latin typeface="Microsoft Sans Serif" panose="020B0604020202020204" pitchFamily="34" charset="0"/>
                <a:ea typeface="Microsoft Sans Serif" panose="020B0604020202020204" pitchFamily="34" charset="0"/>
              </a:rPr>
              <a:t>и </a:t>
            </a:r>
            <a:r>
              <a:rPr lang="fy-NL" sz="1800" i="1" dirty="0">
                <a:solidFill>
                  <a:srgbClr val="000000"/>
                </a:solidFill>
                <a:effectLst/>
                <a:latin typeface="Microsoft Sans Serif" panose="020B0604020202020204" pitchFamily="34" charset="0"/>
                <a:ea typeface="Microsoft Sans Serif" panose="020B0604020202020204" pitchFamily="34" charset="0"/>
              </a:rPr>
              <a:t>n </a:t>
            </a:r>
            <a:r>
              <a:rPr lang="fy-NL" sz="800" i="1" dirty="0">
                <a:solidFill>
                  <a:srgbClr val="000000"/>
                </a:solidFill>
                <a:effectLst/>
                <a:latin typeface="Microsoft Sans Serif" panose="020B0604020202020204" pitchFamily="34" charset="0"/>
                <a:ea typeface="Microsoft Sans Serif" panose="020B0604020202020204" pitchFamily="34" charset="0"/>
              </a:rPr>
              <a:t>m </a:t>
            </a:r>
            <a:r>
              <a:rPr lang="fy-NL" sz="1800" dirty="0">
                <a:solidFill>
                  <a:srgbClr val="000000"/>
                </a:solidFill>
                <a:effectLst/>
                <a:latin typeface="Microsoft Sans Serif" panose="020B0604020202020204" pitchFamily="34" charset="0"/>
                <a:ea typeface="Microsoft Sans Serif" panose="020B0604020202020204" pitchFamily="34" charset="0"/>
              </a:rPr>
              <a:t>— показатели частицы и среды соответственно, что скрыто в поляризуемости </a:t>
            </a:r>
            <a:r>
              <a:rPr lang="ru-RU" sz="1800" i="1" dirty="0">
                <a:solidFill>
                  <a:srgbClr val="000000"/>
                </a:solidFill>
                <a:effectLst/>
                <a:latin typeface="Microsoft Sans Serif" panose="020B0604020202020204" pitchFamily="34" charset="0"/>
                <a:ea typeface="Microsoft Sans Serif" panose="020B0604020202020204" pitchFamily="34" charset="0"/>
              </a:rPr>
              <a:t>а</a:t>
            </a:r>
            <a:endParaRPr lang="ru-RU" dirty="0"/>
          </a:p>
        </p:txBody>
      </p:sp>
      <p:pic>
        <p:nvPicPr>
          <p:cNvPr id="5" name="Picutre 97">
            <a:extLst>
              <a:ext uri="{FF2B5EF4-FFF2-40B4-BE49-F238E27FC236}">
                <a16:creationId xmlns:a16="http://schemas.microsoft.com/office/drawing/2014/main" id="{761498C4-5A6B-4F4D-8C62-15F62785D59D}"/>
              </a:ext>
            </a:extLst>
          </p:cNvPr>
          <p:cNvPicPr/>
          <p:nvPr/>
        </p:nvPicPr>
        <p:blipFill>
          <a:blip r:embed="rId2"/>
          <a:stretch/>
        </p:blipFill>
        <p:spPr>
          <a:xfrm>
            <a:off x="119336" y="1542415"/>
            <a:ext cx="3011170" cy="5315585"/>
          </a:xfrm>
          <a:prstGeom prst="rect">
            <a:avLst/>
          </a:prstGeom>
        </p:spPr>
      </p:pic>
      <p:sp>
        <p:nvSpPr>
          <p:cNvPr id="7" name="TextBox 6">
            <a:extLst>
              <a:ext uri="{FF2B5EF4-FFF2-40B4-BE49-F238E27FC236}">
                <a16:creationId xmlns:a16="http://schemas.microsoft.com/office/drawing/2014/main" id="{43E6584B-58E9-40DB-BE07-F23249A9352D}"/>
              </a:ext>
            </a:extLst>
          </p:cNvPr>
          <p:cNvSpPr txBox="1"/>
          <p:nvPr/>
        </p:nvSpPr>
        <p:spPr>
          <a:xfrm>
            <a:off x="3359696" y="5558451"/>
            <a:ext cx="6096000" cy="1200329"/>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Растягивание эритроцитов оптическим пинцетом с помощью пары шариков, прикрепленных к диаметрально противоположным концам клетки. Силы даны рядом с панелями. [79]</a:t>
            </a:r>
            <a:endParaRPr lang="ru-RU" dirty="0"/>
          </a:p>
        </p:txBody>
      </p:sp>
    </p:spTree>
    <p:extLst>
      <p:ext uri="{BB962C8B-B14F-4D97-AF65-F5344CB8AC3E}">
        <p14:creationId xmlns:p14="http://schemas.microsoft.com/office/powerpoint/2010/main" val="124767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A0B826-31C9-407B-999D-744F0DD3DDCE}"/>
              </a:ext>
            </a:extLst>
          </p:cNvPr>
          <p:cNvSpPr>
            <a:spLocks noGrp="1"/>
          </p:cNvSpPr>
          <p:nvPr>
            <p:ph type="title"/>
          </p:nvPr>
        </p:nvSpPr>
        <p:spPr/>
        <p:txBody>
          <a:bodyPr/>
          <a:lstStyle/>
          <a:p>
            <a:r>
              <a:rPr lang="ru-RU" dirty="0"/>
              <a:t>Магнитные методы</a:t>
            </a:r>
          </a:p>
        </p:txBody>
      </p:sp>
      <p:pic>
        <p:nvPicPr>
          <p:cNvPr id="3" name="Picutre 98">
            <a:extLst>
              <a:ext uri="{FF2B5EF4-FFF2-40B4-BE49-F238E27FC236}">
                <a16:creationId xmlns:a16="http://schemas.microsoft.com/office/drawing/2014/main" id="{51EBF2DF-3063-41BC-B0EC-585D77EF2BFB}"/>
              </a:ext>
            </a:extLst>
          </p:cNvPr>
          <p:cNvPicPr/>
          <p:nvPr/>
        </p:nvPicPr>
        <p:blipFill>
          <a:blip r:embed="rId2"/>
          <a:stretch/>
        </p:blipFill>
        <p:spPr>
          <a:xfrm>
            <a:off x="191344" y="1844824"/>
            <a:ext cx="5184576" cy="4464496"/>
          </a:xfrm>
          <a:prstGeom prst="rect">
            <a:avLst/>
          </a:prstGeom>
        </p:spPr>
      </p:pic>
      <p:sp>
        <p:nvSpPr>
          <p:cNvPr id="5" name="TextBox 4">
            <a:extLst>
              <a:ext uri="{FF2B5EF4-FFF2-40B4-BE49-F238E27FC236}">
                <a16:creationId xmlns:a16="http://schemas.microsoft.com/office/drawing/2014/main" id="{432D5FDE-8ACD-44E5-AEBA-D02771CE6662}"/>
              </a:ext>
            </a:extLst>
          </p:cNvPr>
          <p:cNvSpPr txBox="1"/>
          <p:nvPr/>
        </p:nvSpPr>
        <p:spPr>
          <a:xfrm>
            <a:off x="191344" y="6211669"/>
            <a:ext cx="6096000" cy="646331"/>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1992</a:t>
            </a:r>
            <a:r>
              <a:rPr lang="ru-RU" sz="1800" dirty="0">
                <a:solidFill>
                  <a:srgbClr val="000000"/>
                </a:solidFill>
                <a:effectLst/>
                <a:latin typeface="Microsoft Sans Serif" panose="020B0604020202020204" pitchFamily="34" charset="0"/>
                <a:ea typeface="Microsoft Sans Serif" panose="020B0604020202020204" pitchFamily="34" charset="0"/>
              </a:rPr>
              <a:t>г - </a:t>
            </a:r>
            <a:r>
              <a:rPr lang="ru-RU" dirty="0">
                <a:solidFill>
                  <a:srgbClr val="000000"/>
                </a:solidFill>
                <a:latin typeface="Microsoft Sans Serif" panose="020B0604020202020204" pitchFamily="34" charset="0"/>
                <a:ea typeface="Microsoft Sans Serif" panose="020B0604020202020204" pitchFamily="34" charset="0"/>
              </a:rPr>
              <a:t>М</a:t>
            </a:r>
            <a:r>
              <a:rPr lang="fy-NL" sz="1800" dirty="0">
                <a:solidFill>
                  <a:srgbClr val="000000"/>
                </a:solidFill>
                <a:effectLst/>
                <a:latin typeface="Microsoft Sans Serif" panose="020B0604020202020204" pitchFamily="34" charset="0"/>
                <a:ea typeface="Microsoft Sans Serif" panose="020B0604020202020204" pitchFamily="34" charset="0"/>
              </a:rPr>
              <a:t>агнитн</a:t>
            </a:r>
            <a:r>
              <a:rPr lang="ru-RU" sz="1800" dirty="0">
                <a:solidFill>
                  <a:srgbClr val="000000"/>
                </a:solidFill>
                <a:effectLst/>
                <a:latin typeface="Microsoft Sans Serif" panose="020B0604020202020204" pitchFamily="34" charset="0"/>
                <a:ea typeface="Microsoft Sans Serif" panose="020B0604020202020204" pitchFamily="34" charset="0"/>
              </a:rPr>
              <a:t>ая</a:t>
            </a:r>
            <a:r>
              <a:rPr lang="fy-NL" sz="1800" dirty="0">
                <a:solidFill>
                  <a:srgbClr val="000000"/>
                </a:solidFill>
                <a:effectLst/>
                <a:latin typeface="Microsoft Sans Serif" panose="020B0604020202020204" pitchFamily="34" charset="0"/>
                <a:ea typeface="Microsoft Sans Serif" panose="020B0604020202020204" pitchFamily="34" charset="0"/>
              </a:rPr>
              <a:t> </a:t>
            </a:r>
            <a:r>
              <a:rPr lang="ru-RU" sz="1800" dirty="0">
                <a:solidFill>
                  <a:srgbClr val="000000"/>
                </a:solidFill>
                <a:effectLst/>
                <a:latin typeface="Microsoft Sans Serif" panose="020B0604020202020204" pitchFamily="34" charset="0"/>
                <a:ea typeface="Microsoft Sans Serif" panose="020B0604020202020204" pitchFamily="34" charset="0"/>
              </a:rPr>
              <a:t>лабораторная установка </a:t>
            </a:r>
            <a:r>
              <a:rPr lang="fy-NL" sz="1800" dirty="0">
                <a:solidFill>
                  <a:srgbClr val="000000"/>
                </a:solidFill>
                <a:effectLst/>
                <a:latin typeface="Microsoft Sans Serif" panose="020B0604020202020204" pitchFamily="34" charset="0"/>
                <a:ea typeface="Microsoft Sans Serif" panose="020B0604020202020204" pitchFamily="34" charset="0"/>
              </a:rPr>
              <a:t>для измерения вязкоупругости в одной ячейке</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[80]</a:t>
            </a:r>
            <a:endParaRPr lang="ru-RU" dirty="0"/>
          </a:p>
        </p:txBody>
      </p:sp>
      <p:sp>
        <p:nvSpPr>
          <p:cNvPr id="7" name="TextBox 6">
            <a:extLst>
              <a:ext uri="{FF2B5EF4-FFF2-40B4-BE49-F238E27FC236}">
                <a16:creationId xmlns:a16="http://schemas.microsoft.com/office/drawing/2014/main" id="{E1AF1DC8-182C-4D8A-B1B4-2C398EADF77F}"/>
              </a:ext>
            </a:extLst>
          </p:cNvPr>
          <p:cNvSpPr txBox="1"/>
          <p:nvPr/>
        </p:nvSpPr>
        <p:spPr>
          <a:xfrm>
            <a:off x="5519936" y="1570455"/>
            <a:ext cx="6240016" cy="1477328"/>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Преимущество использования магнитных частиц заключается в том, что можно прикладывать большие силы (сравнимые с АСМ), при этом не требуется открытая поверхность. Можно использовать магнитные поля для приложения сил и/или крутящих моментов к частицам.</a:t>
            </a:r>
            <a:endParaRPr lang="ru-RU" dirty="0"/>
          </a:p>
        </p:txBody>
      </p:sp>
      <p:sp>
        <p:nvSpPr>
          <p:cNvPr id="11" name="TextBox 10">
            <a:extLst>
              <a:ext uri="{FF2B5EF4-FFF2-40B4-BE49-F238E27FC236}">
                <a16:creationId xmlns:a16="http://schemas.microsoft.com/office/drawing/2014/main" id="{738E7EA7-494E-4ABA-814D-8C18BB276CCF}"/>
              </a:ext>
            </a:extLst>
          </p:cNvPr>
          <p:cNvSpPr txBox="1"/>
          <p:nvPr/>
        </p:nvSpPr>
        <p:spPr>
          <a:xfrm>
            <a:off x="5537696" y="3193455"/>
            <a:ext cx="6096000" cy="2308324"/>
          </a:xfrm>
          <a:prstGeom prst="rect">
            <a:avLst/>
          </a:prstGeom>
          <a:noFill/>
        </p:spPr>
        <p:txBody>
          <a:bodyPr wrap="square">
            <a:spAutoFit/>
          </a:bodyPr>
          <a:lstStyle/>
          <a:p>
            <a:r>
              <a:rPr lang="ru-RU" dirty="0"/>
              <a:t>Ферромагнитные частицы необходимы для приложения крутящих моментов; парамагнитных частиц достаточно только для приложения силы. Недостатком метода магнитных сил является то, что трудно установить однородные градиенты поля (только градиенты оказывают силу на магнитный диполь), а дипольные моменты микроскопических частиц обычно сильно разбросаны. </a:t>
            </a:r>
          </a:p>
        </p:txBody>
      </p:sp>
      <p:sp>
        <p:nvSpPr>
          <p:cNvPr id="13" name="TextBox 12">
            <a:extLst>
              <a:ext uri="{FF2B5EF4-FFF2-40B4-BE49-F238E27FC236}">
                <a16:creationId xmlns:a16="http://schemas.microsoft.com/office/drawing/2014/main" id="{B31F26CF-A99C-4B5E-A531-831AC2A1454B}"/>
              </a:ext>
            </a:extLst>
          </p:cNvPr>
          <p:cNvSpPr txBox="1"/>
          <p:nvPr/>
        </p:nvSpPr>
        <p:spPr>
          <a:xfrm>
            <a:off x="5567986" y="5577979"/>
            <a:ext cx="6096000" cy="1200329"/>
          </a:xfrm>
          <a:prstGeom prst="rect">
            <a:avLst/>
          </a:prstGeom>
          <a:noFill/>
        </p:spPr>
        <p:txBody>
          <a:bodyPr wrap="square">
            <a:spAutoFit/>
          </a:bodyPr>
          <a:lstStyle/>
          <a:p>
            <a:r>
              <a:rPr lang="ru-RU" dirty="0"/>
              <a:t>Кроме того, при использовании силового метода часто ограничиваются скоростью видео для обнаружения смещения. Вращения могут быть обнаружены по индукции для ансамблей частиц.</a:t>
            </a:r>
          </a:p>
        </p:txBody>
      </p:sp>
    </p:spTree>
    <p:extLst>
      <p:ext uri="{BB962C8B-B14F-4D97-AF65-F5344CB8AC3E}">
        <p14:creationId xmlns:p14="http://schemas.microsoft.com/office/powerpoint/2010/main" val="49644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33649-00AD-4832-BCE4-CC271B49468E}"/>
              </a:ext>
            </a:extLst>
          </p:cNvPr>
          <p:cNvSpPr>
            <a:spLocks noGrp="1"/>
          </p:cNvSpPr>
          <p:nvPr>
            <p:ph type="title"/>
          </p:nvPr>
        </p:nvSpPr>
        <p:spPr/>
        <p:txBody>
          <a:bodyPr/>
          <a:lstStyle/>
          <a:p>
            <a:r>
              <a:rPr lang="ru-RU" dirty="0"/>
              <a:t>Притяжение градиентами магнитного поля</a:t>
            </a:r>
          </a:p>
        </p:txBody>
      </p:sp>
      <p:sp>
        <p:nvSpPr>
          <p:cNvPr id="6" name="TextBox 5">
            <a:extLst>
              <a:ext uri="{FF2B5EF4-FFF2-40B4-BE49-F238E27FC236}">
                <a16:creationId xmlns:a16="http://schemas.microsoft.com/office/drawing/2014/main" id="{38E69A3D-CE8D-4CCF-8281-146A111BCA2C}"/>
              </a:ext>
            </a:extLst>
          </p:cNvPr>
          <p:cNvSpPr txBox="1"/>
          <p:nvPr/>
        </p:nvSpPr>
        <p:spPr>
          <a:xfrm>
            <a:off x="4799856" y="1628800"/>
            <a:ext cx="7272808" cy="1477328"/>
          </a:xfrm>
          <a:prstGeom prst="rect">
            <a:avLst/>
          </a:prstGeom>
          <a:noFill/>
        </p:spPr>
        <p:txBody>
          <a:bodyPr wrap="square">
            <a:spAutoFit/>
          </a:bodyPr>
          <a:lstStyle/>
          <a:p>
            <a:r>
              <a:rPr lang="ru-RU" dirty="0"/>
              <a:t>Магнитные частицы могут либо внедряться в клетки, либо связываться — возможно, посредством специфических прикреплений — с клеточными поверхностями, например:</a:t>
            </a:r>
          </a:p>
          <a:p>
            <a:pPr marL="285750" indent="-285750">
              <a:buFont typeface="Arial" panose="020B0604020202020204" pitchFamily="34" charset="0"/>
              <a:buChar char="•"/>
            </a:pPr>
            <a:r>
              <a:rPr lang="ru-RU" dirty="0"/>
              <a:t>суперпарамагнитные частицы </a:t>
            </a:r>
            <a:r>
              <a:rPr lang="en-US" dirty="0"/>
              <a:t>[81-83]</a:t>
            </a:r>
            <a:endParaRPr lang="ru-RU" dirty="0"/>
          </a:p>
          <a:p>
            <a:pPr marL="285750" indent="-285750">
              <a:buFont typeface="Arial" panose="020B0604020202020204" pitchFamily="34" charset="0"/>
              <a:buChar char="•"/>
            </a:pPr>
            <a:r>
              <a:rPr lang="ru-RU" dirty="0"/>
              <a:t>ферромагнитные частицы</a:t>
            </a:r>
            <a:r>
              <a:rPr lang="en-US" dirty="0"/>
              <a:t>[83-85]</a:t>
            </a:r>
            <a:endParaRPr lang="ru-RU" dirty="0"/>
          </a:p>
        </p:txBody>
      </p:sp>
      <p:sp>
        <p:nvSpPr>
          <p:cNvPr id="10" name="TextBox 9">
            <a:extLst>
              <a:ext uri="{FF2B5EF4-FFF2-40B4-BE49-F238E27FC236}">
                <a16:creationId xmlns:a16="http://schemas.microsoft.com/office/drawing/2014/main" id="{A6844DCE-E981-4E7E-AEDB-2788AF95CE18}"/>
              </a:ext>
            </a:extLst>
          </p:cNvPr>
          <p:cNvSpPr txBox="1"/>
          <p:nvPr/>
        </p:nvSpPr>
        <p:spPr>
          <a:xfrm>
            <a:off x="4799856" y="3395577"/>
            <a:ext cx="7272808" cy="3416320"/>
          </a:xfrm>
          <a:prstGeom prst="rect">
            <a:avLst/>
          </a:prstGeom>
          <a:noFill/>
        </p:spPr>
        <p:txBody>
          <a:bodyPr wrap="square">
            <a:spAutoFit/>
          </a:bodyPr>
          <a:lstStyle/>
          <a:p>
            <a:r>
              <a:rPr lang="ru-RU" dirty="0"/>
              <a:t>Парамагнитные частицы будут испытывать поступательную силу в градиенте поля, но не крутящий момент. Когда заостренные железные ядра приближаются к клеткам, создаются силы до 10 </a:t>
            </a:r>
            <a:r>
              <a:rPr lang="ru-RU" dirty="0" err="1"/>
              <a:t>нН</a:t>
            </a:r>
            <a:r>
              <a:rPr lang="ru-RU" dirty="0"/>
              <a:t> </a:t>
            </a:r>
            <a:r>
              <a:rPr lang="en-US" dirty="0"/>
              <a:t>[86]</a:t>
            </a:r>
            <a:r>
              <a:rPr lang="ru-RU" dirty="0"/>
              <a:t>. Ферромагнитные (как и ферримагнитные) частицы имеют больший магнитный момент и, следовательно, нуждаются в менее сильных градиентах, которые могут создаваться электромагнитными катушками без железных сердечников и, следовательно, могут гораздо быстрее модулироваться. Частицы должны быть сначала намагничены сильным однородным полем. В зависимости от направления полей частицы будут испытывать как крутящие, так и поступательные силы в градиенте поля. Сообщаемые силы имеют порядок </a:t>
            </a:r>
            <a:r>
              <a:rPr lang="ru-RU" dirty="0" err="1"/>
              <a:t>пН</a:t>
            </a:r>
            <a:r>
              <a:rPr lang="ru-RU" dirty="0"/>
              <a:t> </a:t>
            </a:r>
            <a:r>
              <a:rPr lang="en-US" dirty="0"/>
              <a:t>[85]</a:t>
            </a:r>
            <a:endParaRPr lang="ru-RU" dirty="0"/>
          </a:p>
        </p:txBody>
      </p:sp>
      <p:pic>
        <p:nvPicPr>
          <p:cNvPr id="11" name="Picutre 99">
            <a:extLst>
              <a:ext uri="{FF2B5EF4-FFF2-40B4-BE49-F238E27FC236}">
                <a16:creationId xmlns:a16="http://schemas.microsoft.com/office/drawing/2014/main" id="{A8DD05B2-7AC8-48F1-B407-26AF4DECFE3E}"/>
              </a:ext>
            </a:extLst>
          </p:cNvPr>
          <p:cNvPicPr/>
          <p:nvPr/>
        </p:nvPicPr>
        <p:blipFill>
          <a:blip r:embed="rId2"/>
          <a:stretch/>
        </p:blipFill>
        <p:spPr>
          <a:xfrm>
            <a:off x="263352" y="2564904"/>
            <a:ext cx="4320480" cy="3416320"/>
          </a:xfrm>
          <a:prstGeom prst="rect">
            <a:avLst/>
          </a:prstGeom>
        </p:spPr>
      </p:pic>
      <p:sp>
        <p:nvSpPr>
          <p:cNvPr id="15" name="Прямоугольник 14">
            <a:extLst>
              <a:ext uri="{FF2B5EF4-FFF2-40B4-BE49-F238E27FC236}">
                <a16:creationId xmlns:a16="http://schemas.microsoft.com/office/drawing/2014/main" id="{B2732189-16FE-4AC2-AB40-FB0CC392F247}"/>
              </a:ext>
            </a:extLst>
          </p:cNvPr>
          <p:cNvSpPr/>
          <p:nvPr/>
        </p:nvSpPr>
        <p:spPr>
          <a:xfrm>
            <a:off x="4007768" y="3106128"/>
            <a:ext cx="576064" cy="394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a:extLst>
              <a:ext uri="{FF2B5EF4-FFF2-40B4-BE49-F238E27FC236}">
                <a16:creationId xmlns:a16="http://schemas.microsoft.com/office/drawing/2014/main" id="{76E904D8-BA1D-48F7-8F8C-859C4BC2D8DF}"/>
              </a:ext>
            </a:extLst>
          </p:cNvPr>
          <p:cNvSpPr txBox="1"/>
          <p:nvPr/>
        </p:nvSpPr>
        <p:spPr>
          <a:xfrm>
            <a:off x="3790992" y="3178224"/>
            <a:ext cx="936856" cy="400110"/>
          </a:xfrm>
          <a:prstGeom prst="rect">
            <a:avLst/>
          </a:prstGeom>
          <a:noFill/>
        </p:spPr>
        <p:txBody>
          <a:bodyPr wrap="square" rtlCol="0">
            <a:spAutoFit/>
          </a:bodyPr>
          <a:lstStyle/>
          <a:p>
            <a:pPr algn="ctr"/>
            <a:r>
              <a:rPr lang="ru-RU" sz="1000" dirty="0"/>
              <a:t>предметный стол</a:t>
            </a:r>
          </a:p>
        </p:txBody>
      </p:sp>
      <p:sp>
        <p:nvSpPr>
          <p:cNvPr id="18" name="TextBox 17">
            <a:extLst>
              <a:ext uri="{FF2B5EF4-FFF2-40B4-BE49-F238E27FC236}">
                <a16:creationId xmlns:a16="http://schemas.microsoft.com/office/drawing/2014/main" id="{9E68D94C-7831-4A31-B448-E916C8615C94}"/>
              </a:ext>
            </a:extLst>
          </p:cNvPr>
          <p:cNvSpPr txBox="1"/>
          <p:nvPr/>
        </p:nvSpPr>
        <p:spPr>
          <a:xfrm>
            <a:off x="839416" y="5422287"/>
            <a:ext cx="936856" cy="553998"/>
          </a:xfrm>
          <a:prstGeom prst="rect">
            <a:avLst/>
          </a:prstGeom>
          <a:solidFill>
            <a:schemeClr val="bg1"/>
          </a:solidFill>
          <a:ln>
            <a:solidFill>
              <a:schemeClr val="bg1"/>
            </a:solidFill>
          </a:ln>
        </p:spPr>
        <p:txBody>
          <a:bodyPr wrap="square" rtlCol="0">
            <a:spAutoFit/>
          </a:bodyPr>
          <a:lstStyle/>
          <a:p>
            <a:pPr algn="ctr"/>
            <a:r>
              <a:rPr lang="ru-RU" sz="1000" dirty="0"/>
              <a:t>объектив микроскопа</a:t>
            </a:r>
          </a:p>
          <a:p>
            <a:pPr algn="ctr"/>
            <a:endParaRPr lang="ru-RU" sz="1000" dirty="0"/>
          </a:p>
        </p:txBody>
      </p:sp>
      <p:sp>
        <p:nvSpPr>
          <p:cNvPr id="19" name="TextBox 18">
            <a:extLst>
              <a:ext uri="{FF2B5EF4-FFF2-40B4-BE49-F238E27FC236}">
                <a16:creationId xmlns:a16="http://schemas.microsoft.com/office/drawing/2014/main" id="{FE33B8A3-5E2C-4503-9EFA-4085E024F604}"/>
              </a:ext>
            </a:extLst>
          </p:cNvPr>
          <p:cNvSpPr txBox="1"/>
          <p:nvPr/>
        </p:nvSpPr>
        <p:spPr>
          <a:xfrm>
            <a:off x="3528257" y="5589240"/>
            <a:ext cx="659155" cy="246221"/>
          </a:xfrm>
          <a:prstGeom prst="rect">
            <a:avLst/>
          </a:prstGeom>
          <a:solidFill>
            <a:schemeClr val="bg1"/>
          </a:solidFill>
          <a:ln>
            <a:solidFill>
              <a:schemeClr val="bg1"/>
            </a:solidFill>
          </a:ln>
        </p:spPr>
        <p:txBody>
          <a:bodyPr wrap="none" rtlCol="0">
            <a:spAutoFit/>
          </a:bodyPr>
          <a:lstStyle/>
          <a:p>
            <a:r>
              <a:rPr lang="ru-RU" sz="1000" dirty="0"/>
              <a:t>катушки</a:t>
            </a:r>
          </a:p>
        </p:txBody>
      </p:sp>
      <p:sp>
        <p:nvSpPr>
          <p:cNvPr id="24" name="Прямоугольник 23">
            <a:extLst>
              <a:ext uri="{FF2B5EF4-FFF2-40B4-BE49-F238E27FC236}">
                <a16:creationId xmlns:a16="http://schemas.microsoft.com/office/drawing/2014/main" id="{5D7DC89F-2B03-43ED-8947-94AB6E7CB7F2}"/>
              </a:ext>
            </a:extLst>
          </p:cNvPr>
          <p:cNvSpPr/>
          <p:nvPr/>
        </p:nvSpPr>
        <p:spPr>
          <a:xfrm>
            <a:off x="3719736" y="2564904"/>
            <a:ext cx="864096" cy="541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TextBox 22">
            <a:extLst>
              <a:ext uri="{FF2B5EF4-FFF2-40B4-BE49-F238E27FC236}">
                <a16:creationId xmlns:a16="http://schemas.microsoft.com/office/drawing/2014/main" id="{D6AE4C78-C442-44D9-941E-4C2F5C293A42}"/>
              </a:ext>
            </a:extLst>
          </p:cNvPr>
          <p:cNvSpPr txBox="1"/>
          <p:nvPr/>
        </p:nvSpPr>
        <p:spPr>
          <a:xfrm>
            <a:off x="3528257" y="2568199"/>
            <a:ext cx="1103784" cy="400110"/>
          </a:xfrm>
          <a:prstGeom prst="rect">
            <a:avLst/>
          </a:prstGeom>
          <a:noFill/>
        </p:spPr>
        <p:txBody>
          <a:bodyPr wrap="square">
            <a:spAutoFit/>
          </a:bodyPr>
          <a:lstStyle/>
          <a:p>
            <a:pPr algn="ctr"/>
            <a:r>
              <a:rPr lang="ru-RU" sz="1000" dirty="0"/>
              <a:t>Конденсор</a:t>
            </a:r>
            <a:r>
              <a:rPr lang="en-US" sz="1000" dirty="0"/>
              <a:t> </a:t>
            </a:r>
            <a:r>
              <a:rPr lang="ru-RU" sz="1000" dirty="0"/>
              <a:t>микроскопа</a:t>
            </a:r>
          </a:p>
        </p:txBody>
      </p:sp>
      <p:sp>
        <p:nvSpPr>
          <p:cNvPr id="26" name="TextBox 25">
            <a:extLst>
              <a:ext uri="{FF2B5EF4-FFF2-40B4-BE49-F238E27FC236}">
                <a16:creationId xmlns:a16="http://schemas.microsoft.com/office/drawing/2014/main" id="{0339714B-9AC5-4F38-8E12-CA2A54348D05}"/>
              </a:ext>
            </a:extLst>
          </p:cNvPr>
          <p:cNvSpPr txBox="1"/>
          <p:nvPr/>
        </p:nvSpPr>
        <p:spPr>
          <a:xfrm>
            <a:off x="1066800" y="2768254"/>
            <a:ext cx="651140" cy="246221"/>
          </a:xfrm>
          <a:prstGeom prst="rect">
            <a:avLst/>
          </a:prstGeom>
          <a:solidFill>
            <a:schemeClr val="bg1"/>
          </a:solidFill>
          <a:ln>
            <a:solidFill>
              <a:schemeClr val="bg1"/>
            </a:solidFill>
          </a:ln>
        </p:spPr>
        <p:txBody>
          <a:bodyPr wrap="none" rtlCol="0">
            <a:spAutoFit/>
          </a:bodyPr>
          <a:lstStyle/>
          <a:p>
            <a:r>
              <a:rPr lang="ru-RU" sz="1000" dirty="0"/>
              <a:t>цилиндр</a:t>
            </a:r>
          </a:p>
        </p:txBody>
      </p:sp>
      <p:sp>
        <p:nvSpPr>
          <p:cNvPr id="27" name="TextBox 26">
            <a:extLst>
              <a:ext uri="{FF2B5EF4-FFF2-40B4-BE49-F238E27FC236}">
                <a16:creationId xmlns:a16="http://schemas.microsoft.com/office/drawing/2014/main" id="{0FB673C5-892F-4682-A14A-58DF10ED789D}"/>
              </a:ext>
            </a:extLst>
          </p:cNvPr>
          <p:cNvSpPr txBox="1"/>
          <p:nvPr/>
        </p:nvSpPr>
        <p:spPr>
          <a:xfrm>
            <a:off x="415660" y="3057347"/>
            <a:ext cx="654346" cy="246221"/>
          </a:xfrm>
          <a:prstGeom prst="rect">
            <a:avLst/>
          </a:prstGeom>
          <a:solidFill>
            <a:schemeClr val="bg1"/>
          </a:solidFill>
          <a:ln>
            <a:solidFill>
              <a:schemeClr val="bg1"/>
            </a:solidFill>
          </a:ln>
        </p:spPr>
        <p:txBody>
          <a:bodyPr wrap="none" rtlCol="0">
            <a:spAutoFit/>
          </a:bodyPr>
          <a:lstStyle/>
          <a:p>
            <a:r>
              <a:rPr lang="ru-RU" sz="1000" dirty="0"/>
              <a:t>образец</a:t>
            </a:r>
          </a:p>
        </p:txBody>
      </p:sp>
      <p:sp>
        <p:nvSpPr>
          <p:cNvPr id="28" name="TextBox 27">
            <a:extLst>
              <a:ext uri="{FF2B5EF4-FFF2-40B4-BE49-F238E27FC236}">
                <a16:creationId xmlns:a16="http://schemas.microsoft.com/office/drawing/2014/main" id="{C74668CC-518E-4B9D-9DF2-00C34C80B071}"/>
              </a:ext>
            </a:extLst>
          </p:cNvPr>
          <p:cNvSpPr txBox="1"/>
          <p:nvPr/>
        </p:nvSpPr>
        <p:spPr>
          <a:xfrm>
            <a:off x="263353" y="3762762"/>
            <a:ext cx="720079" cy="400110"/>
          </a:xfrm>
          <a:prstGeom prst="rect">
            <a:avLst/>
          </a:prstGeom>
          <a:solidFill>
            <a:schemeClr val="bg1"/>
          </a:solidFill>
          <a:ln>
            <a:solidFill>
              <a:schemeClr val="bg1"/>
            </a:solidFill>
          </a:ln>
        </p:spPr>
        <p:txBody>
          <a:bodyPr wrap="square" rtlCol="0">
            <a:spAutoFit/>
          </a:bodyPr>
          <a:lstStyle/>
          <a:p>
            <a:pPr algn="ctr"/>
            <a:r>
              <a:rPr lang="ru-RU" sz="1000" dirty="0"/>
              <a:t>воздушный поток</a:t>
            </a:r>
          </a:p>
        </p:txBody>
      </p:sp>
    </p:spTree>
    <p:extLst>
      <p:ext uri="{BB962C8B-B14F-4D97-AF65-F5344CB8AC3E}">
        <p14:creationId xmlns:p14="http://schemas.microsoft.com/office/powerpoint/2010/main" val="29833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C5EF5E-9248-4BD6-9DA7-BD165ACCA9F3}"/>
              </a:ext>
            </a:extLst>
          </p:cNvPr>
          <p:cNvSpPr>
            <a:spLocks noGrp="1"/>
          </p:cNvSpPr>
          <p:nvPr>
            <p:ph type="title"/>
          </p:nvPr>
        </p:nvSpPr>
        <p:spPr/>
        <p:txBody>
          <a:bodyPr/>
          <a:lstStyle/>
          <a:p>
            <a:r>
              <a:rPr lang="ru-RU" dirty="0"/>
              <a:t>Закручивание намагниченных частиц на поверхности и внутри клетки</a:t>
            </a:r>
          </a:p>
        </p:txBody>
      </p:sp>
      <p:sp>
        <p:nvSpPr>
          <p:cNvPr id="6" name="TextBox 5">
            <a:extLst>
              <a:ext uri="{FF2B5EF4-FFF2-40B4-BE49-F238E27FC236}">
                <a16:creationId xmlns:a16="http://schemas.microsoft.com/office/drawing/2014/main" id="{500B13BD-6018-4E7A-97DA-5064BBF1638C}"/>
              </a:ext>
            </a:extLst>
          </p:cNvPr>
          <p:cNvSpPr txBox="1"/>
          <p:nvPr/>
        </p:nvSpPr>
        <p:spPr>
          <a:xfrm>
            <a:off x="695400" y="1556792"/>
            <a:ext cx="11017224" cy="4801314"/>
          </a:xfrm>
          <a:prstGeom prst="rect">
            <a:avLst/>
          </a:prstGeom>
          <a:noFill/>
        </p:spPr>
        <p:txBody>
          <a:bodyPr wrap="square">
            <a:spAutoFit/>
          </a:bodyPr>
          <a:lstStyle/>
          <a:p>
            <a:r>
              <a:rPr lang="ru-RU" dirty="0"/>
              <a:t>Применение чистого крутящего момента к магнитным частицам позволяет избежать трудностей построения хорошо контролируемого градиента поля. Однородные поля могут быть созданы довольно легко. Наиболее широко используемый метод был впервые предложен </a:t>
            </a:r>
            <a:r>
              <a:rPr lang="ru-RU" dirty="0" err="1"/>
              <a:t>Вальбергом</a:t>
            </a:r>
            <a:r>
              <a:rPr lang="ru-RU" dirty="0"/>
              <a:t> и его коллегами </a:t>
            </a:r>
            <a:r>
              <a:rPr lang="en-US" dirty="0"/>
              <a:t>[83,87,88]</a:t>
            </a:r>
            <a:r>
              <a:rPr lang="ru-RU" dirty="0"/>
              <a:t> и состоит в использовании импульса сильного магнитного поля для намагничивания большого количества ферромагнитных частиц, которые были ранее прикрепленный к ансамблю (20 000-40 000) клеток. </a:t>
            </a:r>
            <a:endParaRPr lang="en-US" dirty="0"/>
          </a:p>
          <a:p>
            <a:r>
              <a:rPr lang="ru-RU" dirty="0"/>
              <a:t>Более слабое зондирующее поле, ориентированное под углом 90 ° к индуцированным диполям, затем вызывает вращение, которое измеряется в режиме синхронизации с помощью магнитометра. В однородной бесконечной среде эффективный модуль сдвига можно определить просто по углу поворота а в ответ на приложенный крутящий момент </a:t>
            </a:r>
            <a:r>
              <a:rPr lang="ru-RU" i="1" dirty="0">
                <a:latin typeface="Cambria Math" panose="02040503050406030204" pitchFamily="18" charset="0"/>
                <a:ea typeface="Cambria Math" panose="02040503050406030204" pitchFamily="18" charset="0"/>
              </a:rPr>
              <a:t>T : G = T /а</a:t>
            </a:r>
            <a:r>
              <a:rPr lang="ru-RU" dirty="0"/>
              <a:t> . Однако на поверхности клеток граничные условия очень сложны, и ожидается существенная </a:t>
            </a:r>
            <a:r>
              <a:rPr lang="ru-RU" dirty="0" err="1"/>
              <a:t>полидисперсность</a:t>
            </a:r>
            <a:r>
              <a:rPr lang="ru-RU" dirty="0"/>
              <a:t> внутри ансамбля шариков </a:t>
            </a:r>
            <a:r>
              <a:rPr lang="en-US" dirty="0"/>
              <a:t>[89]</a:t>
            </a:r>
            <a:r>
              <a:rPr lang="ru-RU" dirty="0"/>
              <a:t>. Поэтому метод в основном использовался для определения качественного поведения, для сравнительных исследований различных типов клеток и для изучения относительных изменений в данной клеточной популяции. </a:t>
            </a:r>
            <a:endParaRPr lang="en-US" dirty="0"/>
          </a:p>
          <a:p>
            <a:r>
              <a:rPr lang="ru-RU" dirty="0"/>
              <a:t>Вращение в ответ на крутящий момент также может быть обнаружено на отдельных частицах с помощью видеоотслеживания, когда шарики прикреплены к внешним сторонам ячеек. В этом случае крутящий момент вызывает смещение центра масс, которое можно отследить с точностью до миллиметра </a:t>
            </a:r>
            <a:r>
              <a:rPr lang="en-US" dirty="0"/>
              <a:t>[90]</a:t>
            </a:r>
            <a:endParaRPr lang="ru-RU" dirty="0"/>
          </a:p>
        </p:txBody>
      </p:sp>
    </p:spTree>
    <p:extLst>
      <p:ext uri="{BB962C8B-B14F-4D97-AF65-F5344CB8AC3E}">
        <p14:creationId xmlns:p14="http://schemas.microsoft.com/office/powerpoint/2010/main" val="354216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8657B3-4ADA-4EA7-95BF-7C398595C170}"/>
              </a:ext>
            </a:extLst>
          </p:cNvPr>
          <p:cNvSpPr>
            <a:spLocks noGrp="1"/>
          </p:cNvSpPr>
          <p:nvPr>
            <p:ph type="title"/>
          </p:nvPr>
        </p:nvSpPr>
        <p:spPr/>
        <p:txBody>
          <a:bodyPr/>
          <a:lstStyle/>
          <a:p>
            <a:r>
              <a:rPr lang="ru-RU" dirty="0"/>
              <a:t>Пассивная микрореология</a:t>
            </a:r>
          </a:p>
        </p:txBody>
      </p:sp>
      <p:sp>
        <p:nvSpPr>
          <p:cNvPr id="6" name="TextBox 5">
            <a:extLst>
              <a:ext uri="{FF2B5EF4-FFF2-40B4-BE49-F238E27FC236}">
                <a16:creationId xmlns:a16="http://schemas.microsoft.com/office/drawing/2014/main" id="{9D3C5C96-46C7-491C-9771-02BCFC9FDCA2}"/>
              </a:ext>
            </a:extLst>
          </p:cNvPr>
          <p:cNvSpPr txBox="1"/>
          <p:nvPr/>
        </p:nvSpPr>
        <p:spPr>
          <a:xfrm>
            <a:off x="371364" y="1556792"/>
            <a:ext cx="11449272" cy="2585323"/>
          </a:xfrm>
          <a:prstGeom prst="rect">
            <a:avLst/>
          </a:prstGeom>
          <a:noFill/>
        </p:spPr>
        <p:txBody>
          <a:bodyPr wrap="square">
            <a:spAutoFit/>
          </a:bodyPr>
          <a:lstStyle/>
          <a:p>
            <a:r>
              <a:rPr lang="ru-RU" dirty="0"/>
              <a:t>Для измерения вязкоупругих свойств системы нет необходимости прикладывать внешние силы при использовании микроскопических зондов. В достаточно мягкой среде можно будет измерить тепловые флуктуации, и эти флуктуации точно сообщают линейные вязкоупругие параметры среды, окружающей зонд. Эта связь формализована в теореме флуктуации-диссипации (ФД) теории линейного отклика </a:t>
            </a:r>
            <a:r>
              <a:rPr lang="en-US" dirty="0"/>
              <a:t>[91]</a:t>
            </a:r>
          </a:p>
          <a:p>
            <a:endParaRPr lang="en-US" dirty="0"/>
          </a:p>
          <a:p>
            <a:r>
              <a:rPr lang="ru-RU" dirty="0"/>
              <a:t>Когда это возможно, то есть когда среда достаточно мягкая, этот метод даже элегантно обходит необходимость экстраполяции до амплитуды нулевой силы, которая обычно необходима в активных методах для получения параметров линейного отклика. В частности, в сетях </a:t>
            </a:r>
            <a:r>
              <a:rPr lang="ru-RU" dirty="0" err="1"/>
              <a:t>полугибких</a:t>
            </a:r>
            <a:r>
              <a:rPr lang="ru-RU" dirty="0"/>
              <a:t> полимеров, таких как цитоскелет, нелинейный ответ обычно возникает при относительно небольших напряжениях порядка нескольких процентов</a:t>
            </a:r>
            <a:r>
              <a:rPr lang="en-US" dirty="0"/>
              <a:t> [92]</a:t>
            </a:r>
            <a:endParaRPr lang="ru-RU" dirty="0"/>
          </a:p>
        </p:txBody>
      </p:sp>
    </p:spTree>
    <p:extLst>
      <p:ext uri="{BB962C8B-B14F-4D97-AF65-F5344CB8AC3E}">
        <p14:creationId xmlns:p14="http://schemas.microsoft.com/office/powerpoint/2010/main" val="301989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81B621-5A2C-48AB-BB9A-A275B7823F30}"/>
              </a:ext>
            </a:extLst>
          </p:cNvPr>
          <p:cNvSpPr>
            <a:spLocks noGrp="1"/>
          </p:cNvSpPr>
          <p:nvPr>
            <p:ph type="title"/>
          </p:nvPr>
        </p:nvSpPr>
        <p:spPr/>
        <p:txBody>
          <a:bodyPr/>
          <a:lstStyle/>
          <a:p>
            <a:r>
              <a:rPr lang="ru-RU" dirty="0"/>
              <a:t>Отдельные датчики с оптическим обнаружением</a:t>
            </a:r>
          </a:p>
        </p:txBody>
      </p:sp>
      <p:sp>
        <p:nvSpPr>
          <p:cNvPr id="6" name="TextBox 5">
            <a:extLst>
              <a:ext uri="{FF2B5EF4-FFF2-40B4-BE49-F238E27FC236}">
                <a16:creationId xmlns:a16="http://schemas.microsoft.com/office/drawing/2014/main" id="{F683610D-CFA3-429E-8980-D8914CFF2DFB}"/>
              </a:ext>
            </a:extLst>
          </p:cNvPr>
          <p:cNvSpPr txBox="1"/>
          <p:nvPr/>
        </p:nvSpPr>
        <p:spPr>
          <a:xfrm>
            <a:off x="227348" y="1916832"/>
            <a:ext cx="11737304" cy="3970318"/>
          </a:xfrm>
          <a:prstGeom prst="rect">
            <a:avLst/>
          </a:prstGeom>
          <a:noFill/>
        </p:spPr>
        <p:txBody>
          <a:bodyPr wrap="square">
            <a:spAutoFit/>
          </a:bodyPr>
          <a:lstStyle/>
          <a:p>
            <a:r>
              <a:rPr lang="ru-RU" dirty="0"/>
              <a:t>Самый простой метод с точки зрения аппаратуры использует </a:t>
            </a:r>
            <a:r>
              <a:rPr lang="ru-RU" dirty="0" err="1"/>
              <a:t>видеомикроскопию</a:t>
            </a:r>
            <a:r>
              <a:rPr lang="ru-RU" dirty="0"/>
              <a:t> для регистрации броуновского движения внедренных частиц. Преимуществами являются использование стандартного оборудования в сочетании с хорошо зарекомендовавшей себя обработкой изображений и отслеживанием частиц </a:t>
            </a:r>
            <a:r>
              <a:rPr lang="en-US" dirty="0"/>
              <a:t>[93]</a:t>
            </a:r>
            <a:r>
              <a:rPr lang="ru-RU" dirty="0"/>
              <a:t>, а также тот факт, что можно выполнять массовую параллельную обработку (100 частиц одновременно). Недостатками являются относительно низкое пространственное и временное разрешение, хотя ограничения могут быть увеличены до </a:t>
            </a:r>
            <a:r>
              <a:rPr lang="ru-RU" dirty="0" err="1"/>
              <a:t>нм</a:t>
            </a:r>
            <a:r>
              <a:rPr lang="ru-RU" dirty="0"/>
              <a:t> в разрешении пространственного смещения и временном разрешении в кГц со специализированными камерами. </a:t>
            </a:r>
            <a:endParaRPr lang="en-US" dirty="0"/>
          </a:p>
          <a:p>
            <a:endParaRPr lang="en-US" dirty="0"/>
          </a:p>
          <a:p>
            <a:r>
              <a:rPr lang="ru-RU" dirty="0"/>
              <a:t>Гораздо более высокое пространственное и временное разрешение все еще может быть достигнуто с помощью лазерной интерферометрии с лазерными лучами, сфокусированными на отдельных пробных частицах</a:t>
            </a:r>
            <a:r>
              <a:rPr lang="en-US" dirty="0"/>
              <a:t> [94-96]</a:t>
            </a:r>
            <a:r>
              <a:rPr lang="ru-RU" dirty="0"/>
              <a:t> (</a:t>
            </a:r>
            <a:r>
              <a:rPr lang="ru-RU" dirty="0" err="1"/>
              <a:t>Denk</a:t>
            </a:r>
            <a:r>
              <a:rPr lang="ru-RU" dirty="0"/>
              <a:t> </a:t>
            </a:r>
            <a:r>
              <a:rPr lang="ru-RU" dirty="0" err="1"/>
              <a:t>and</a:t>
            </a:r>
            <a:r>
              <a:rPr lang="ru-RU" dirty="0"/>
              <a:t> </a:t>
            </a:r>
            <a:r>
              <a:rPr lang="ru-RU" dirty="0" err="1"/>
              <a:t>Webb</a:t>
            </a:r>
            <a:r>
              <a:rPr lang="ru-RU" dirty="0"/>
              <a:t>, 1990; </a:t>
            </a:r>
            <a:r>
              <a:rPr lang="ru-RU" dirty="0" err="1"/>
              <a:t>Gittes</a:t>
            </a:r>
            <a:r>
              <a:rPr lang="ru-RU" dirty="0"/>
              <a:t> </a:t>
            </a:r>
            <a:r>
              <a:rPr lang="ru-RU" dirty="0" err="1"/>
              <a:t>and</a:t>
            </a:r>
            <a:r>
              <a:rPr lang="ru-RU" dirty="0"/>
              <a:t> </a:t>
            </a:r>
            <a:r>
              <a:rPr lang="ru-RU" dirty="0" err="1"/>
              <a:t>Schmidt</a:t>
            </a:r>
            <a:r>
              <a:rPr lang="ru-RU" dirty="0"/>
              <a:t>, 1998; </a:t>
            </a:r>
            <a:r>
              <a:rPr lang="ru-RU" dirty="0" err="1"/>
              <a:t>Pralle</a:t>
            </a:r>
            <a:r>
              <a:rPr lang="ru-RU" dirty="0"/>
              <a:t> </a:t>
            </a:r>
            <a:r>
              <a:rPr lang="ru-RU" dirty="0" err="1"/>
              <a:t>et</a:t>
            </a:r>
            <a:r>
              <a:rPr lang="ru-RU" dirty="0"/>
              <a:t> </a:t>
            </a:r>
            <a:r>
              <a:rPr lang="ru-RU" dirty="0" err="1"/>
              <a:t>al</a:t>
            </a:r>
            <a:r>
              <a:rPr lang="ru-RU" dirty="0"/>
              <a:t>., 1999). Благодаря высокой интенсивности света, сфокусированного на частицах, может быть достигнуто высокое пространственное разрешение (</a:t>
            </a:r>
            <a:r>
              <a:rPr lang="ru-RU" dirty="0" err="1"/>
              <a:t>субнм</a:t>
            </a:r>
            <a:r>
              <a:rPr lang="ru-RU" dirty="0"/>
              <a:t>). Поскольку при обнаружении не используется видеоизображение, обычно можно достичь полосы пропускания 100 кГц.</a:t>
            </a:r>
          </a:p>
        </p:txBody>
      </p:sp>
    </p:spTree>
    <p:extLst>
      <p:ext uri="{BB962C8B-B14F-4D97-AF65-F5344CB8AC3E}">
        <p14:creationId xmlns:p14="http://schemas.microsoft.com/office/powerpoint/2010/main" val="367193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E6EF83-BA84-4B57-B261-9B4E96801959}"/>
              </a:ext>
            </a:extLst>
          </p:cNvPr>
          <p:cNvSpPr>
            <a:spLocks noGrp="1"/>
          </p:cNvSpPr>
          <p:nvPr>
            <p:ph type="title"/>
          </p:nvPr>
        </p:nvSpPr>
        <p:spPr/>
        <p:txBody>
          <a:bodyPr/>
          <a:lstStyle/>
          <a:p>
            <a:r>
              <a:rPr lang="ru-RU" dirty="0"/>
              <a:t>Динамическое рассеяние света и спектроскопия диффузных волн</a:t>
            </a:r>
          </a:p>
        </p:txBody>
      </p:sp>
      <p:sp>
        <p:nvSpPr>
          <p:cNvPr id="6" name="TextBox 5">
            <a:extLst>
              <a:ext uri="{FF2B5EF4-FFF2-40B4-BE49-F238E27FC236}">
                <a16:creationId xmlns:a16="http://schemas.microsoft.com/office/drawing/2014/main" id="{A03705F2-1D50-4CAA-8ADC-7BDD70D77E03}"/>
              </a:ext>
            </a:extLst>
          </p:cNvPr>
          <p:cNvSpPr txBox="1"/>
          <p:nvPr/>
        </p:nvSpPr>
        <p:spPr>
          <a:xfrm>
            <a:off x="479376" y="1700808"/>
            <a:ext cx="10645824" cy="1477328"/>
          </a:xfrm>
          <a:prstGeom prst="rect">
            <a:avLst/>
          </a:prstGeom>
          <a:noFill/>
        </p:spPr>
        <p:txBody>
          <a:bodyPr wrap="square">
            <a:spAutoFit/>
          </a:bodyPr>
          <a:lstStyle/>
          <a:p>
            <a:r>
              <a:rPr lang="ru-RU" b="1" dirty="0"/>
              <a:t>Динамическое рассеяние света</a:t>
            </a:r>
            <a:r>
              <a:rPr lang="en-US" dirty="0"/>
              <a:t> (DLS-dynamic light scattering)</a:t>
            </a:r>
            <a:r>
              <a:rPr lang="ru-RU" dirty="0"/>
              <a:t> </a:t>
            </a:r>
            <a:r>
              <a:rPr lang="en-US" dirty="0"/>
              <a:t>[97]</a:t>
            </a:r>
            <a:r>
              <a:rPr lang="ru-RU" dirty="0"/>
              <a:t> </a:t>
            </a:r>
            <a:r>
              <a:rPr lang="en-US" dirty="0"/>
              <a:t> - </a:t>
            </a:r>
            <a:r>
              <a:rPr lang="ru-RU" dirty="0"/>
              <a:t>хорошо зарекомендовавшим себя методом изучения динамики больших ансамблей частиц в растворах. </a:t>
            </a:r>
            <a:r>
              <a:rPr lang="fy-NL" sz="1800" dirty="0">
                <a:solidFill>
                  <a:srgbClr val="000000"/>
                </a:solidFill>
                <a:effectLst/>
                <a:latin typeface="Microsoft Sans Serif" panose="020B0604020202020204" pitchFamily="34" charset="0"/>
                <a:ea typeface="Microsoft Sans Serif" panose="020B0604020202020204" pitchFamily="34" charset="0"/>
              </a:rPr>
              <a:t>В DLS коллимированный лазерный луч обычно направляется через образец объемом в миллилитр, а рассеянный свет собирается под четко определенным углом с помощью фотоумножителя или другого чувствительного детектора.</a:t>
            </a:r>
            <a:endParaRPr lang="ru-RU" dirty="0"/>
          </a:p>
        </p:txBody>
      </p:sp>
      <p:sp>
        <p:nvSpPr>
          <p:cNvPr id="8" name="TextBox 7">
            <a:extLst>
              <a:ext uri="{FF2B5EF4-FFF2-40B4-BE49-F238E27FC236}">
                <a16:creationId xmlns:a16="http://schemas.microsoft.com/office/drawing/2014/main" id="{F2ADE57C-CB39-431D-B241-BFBCEC5B68C7}"/>
              </a:ext>
            </a:extLst>
          </p:cNvPr>
          <p:cNvSpPr txBox="1"/>
          <p:nvPr/>
        </p:nvSpPr>
        <p:spPr>
          <a:xfrm>
            <a:off x="479376" y="4149080"/>
            <a:ext cx="11449272" cy="1200329"/>
          </a:xfrm>
          <a:prstGeom prst="rect">
            <a:avLst/>
          </a:prstGeom>
          <a:noFill/>
        </p:spPr>
        <p:txBody>
          <a:bodyPr wrap="square">
            <a:spAutoFit/>
          </a:bodyPr>
          <a:lstStyle/>
          <a:p>
            <a:r>
              <a:rPr lang="ru-RU" sz="1800" b="1" dirty="0">
                <a:solidFill>
                  <a:srgbClr val="000000"/>
                </a:solidFill>
                <a:effectLst/>
                <a:latin typeface="Microsoft Sans Serif" panose="020B0604020202020204" pitchFamily="34" charset="0"/>
                <a:ea typeface="Microsoft Sans Serif" panose="020B0604020202020204" pitchFamily="34" charset="0"/>
              </a:rPr>
              <a:t>С</a:t>
            </a:r>
            <a:r>
              <a:rPr lang="fy-NL" sz="1800" b="1" dirty="0">
                <a:solidFill>
                  <a:srgbClr val="000000"/>
                </a:solidFill>
                <a:effectLst/>
                <a:latin typeface="Microsoft Sans Serif" panose="020B0604020202020204" pitchFamily="34" charset="0"/>
                <a:ea typeface="Microsoft Sans Serif" panose="020B0604020202020204" pitchFamily="34" charset="0"/>
              </a:rPr>
              <a:t>пектроскопия диффузных волн</a:t>
            </a:r>
            <a:r>
              <a:rPr lang="fy-NL" sz="1800" dirty="0">
                <a:solidFill>
                  <a:srgbClr val="000000"/>
                </a:solidFill>
                <a:effectLst/>
                <a:latin typeface="Microsoft Sans Serif" panose="020B0604020202020204" pitchFamily="34" charset="0"/>
                <a:ea typeface="Microsoft Sans Serif" panose="020B0604020202020204" pitchFamily="34" charset="0"/>
              </a:rPr>
              <a:t> (DWS</a:t>
            </a:r>
            <a:r>
              <a:rPr lang="ru-RU" sz="1800" dirty="0">
                <a:solidFill>
                  <a:srgbClr val="000000"/>
                </a:solidFill>
                <a:effectLst/>
                <a:latin typeface="Microsoft Sans Serif" panose="020B0604020202020204" pitchFamily="34" charset="0"/>
                <a:ea typeface="Microsoft Sans Serif" panose="020B0604020202020204" pitchFamily="34" charset="0"/>
              </a:rPr>
              <a:t> - </a:t>
            </a:r>
            <a:r>
              <a:rPr lang="en-US" sz="1800" dirty="0">
                <a:solidFill>
                  <a:srgbClr val="000000"/>
                </a:solidFill>
                <a:effectLst/>
                <a:latin typeface="Microsoft Sans Serif" panose="020B0604020202020204" pitchFamily="34" charset="0"/>
                <a:ea typeface="Microsoft Sans Serif" panose="020B0604020202020204" pitchFamily="34" charset="0"/>
              </a:rPr>
              <a:t>diffusing wave spectroscopy</a:t>
            </a:r>
            <a:r>
              <a:rPr lang="fy-NL" sz="1800" dirty="0">
                <a:solidFill>
                  <a:srgbClr val="000000"/>
                </a:solidFill>
                <a:effectLst/>
                <a:latin typeface="Microsoft Sans Serif" panose="020B0604020202020204" pitchFamily="34" charset="0"/>
                <a:ea typeface="Microsoft Sans Serif" panose="020B0604020202020204" pitchFamily="34" charset="0"/>
              </a:rPr>
              <a:t>)</a:t>
            </a:r>
            <a:r>
              <a:rPr lang="en-US" dirty="0">
                <a:solidFill>
                  <a:srgbClr val="000000"/>
                </a:solidFill>
                <a:latin typeface="Microsoft Sans Serif" panose="020B0604020202020204" pitchFamily="34" charset="0"/>
                <a:ea typeface="Microsoft Sans Serif" panose="020B0604020202020204" pitchFamily="34" charset="0"/>
              </a:rPr>
              <a:t>[98-100] - </a:t>
            </a:r>
            <a:r>
              <a:rPr lang="ru-RU" dirty="0">
                <a:solidFill>
                  <a:srgbClr val="000000"/>
                </a:solidFill>
                <a:latin typeface="Microsoft Sans Serif" panose="020B0604020202020204" pitchFamily="34" charset="0"/>
                <a:ea typeface="Microsoft Sans Serif" panose="020B0604020202020204" pitchFamily="34" charset="0"/>
              </a:rPr>
              <a:t>измеряет корреляционные функции интенсивности рассеянного света, но теперь в очень плотных непрозрачных средах, где свет рассеивается. много раз, прежде чем он будет обнаружен, так что путь фотона становится случайным блужданием и напоминает диффузию.</a:t>
            </a:r>
            <a:endParaRPr lang="ru-RU" dirty="0"/>
          </a:p>
        </p:txBody>
      </p:sp>
    </p:spTree>
    <p:extLst>
      <p:ext uri="{BB962C8B-B14F-4D97-AF65-F5344CB8AC3E}">
        <p14:creationId xmlns:p14="http://schemas.microsoft.com/office/powerpoint/2010/main" val="7298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0AB3A-63B2-4A70-B1B2-6D4E8A0EB62B}"/>
              </a:ext>
            </a:extLst>
          </p:cNvPr>
          <p:cNvSpPr>
            <a:spLocks noGrp="1"/>
          </p:cNvSpPr>
          <p:nvPr>
            <p:ph type="title"/>
          </p:nvPr>
        </p:nvSpPr>
        <p:spPr/>
        <p:txBody>
          <a:bodyPr/>
          <a:lstStyle/>
          <a:p>
            <a:r>
              <a:rPr lang="ru-RU" dirty="0"/>
              <a:t>1.1 Вычислительные модели и теории</a:t>
            </a:r>
          </a:p>
        </p:txBody>
      </p:sp>
      <p:sp>
        <p:nvSpPr>
          <p:cNvPr id="4" name="TextBox 3">
            <a:extLst>
              <a:ext uri="{FF2B5EF4-FFF2-40B4-BE49-F238E27FC236}">
                <a16:creationId xmlns:a16="http://schemas.microsoft.com/office/drawing/2014/main" id="{90AC2EA5-6B3C-476C-94FC-9CE663A2D168}"/>
              </a:ext>
            </a:extLst>
          </p:cNvPr>
          <p:cNvSpPr txBox="1"/>
          <p:nvPr/>
        </p:nvSpPr>
        <p:spPr>
          <a:xfrm>
            <a:off x="3793017" y="1607798"/>
            <a:ext cx="8424936" cy="2862322"/>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Для механики цитоскелета существует широкий спектр вычислительных моделей</a:t>
            </a:r>
            <a:r>
              <a:rPr lang="ru-RU" sz="1800" dirty="0">
                <a:solidFill>
                  <a:srgbClr val="000000"/>
                </a:solidFill>
                <a:effectLst/>
                <a:ea typeface="Microsoft Sans Serif" panose="020B0604020202020204" pitchFamily="34" charset="0"/>
              </a:rPr>
              <a:t>:</a:t>
            </a:r>
          </a:p>
          <a:p>
            <a:pPr marL="285750" indent="-285750">
              <a:buFont typeface="Arial" panose="020B0604020202020204" pitchFamily="34" charset="0"/>
              <a:buChar char="•"/>
            </a:pPr>
            <a:r>
              <a:rPr lang="fy-NL" sz="1800" dirty="0">
                <a:solidFill>
                  <a:srgbClr val="000000"/>
                </a:solidFill>
                <a:effectLst/>
                <a:ea typeface="Microsoft Sans Serif" panose="020B0604020202020204" pitchFamily="34" charset="0"/>
              </a:rPr>
              <a:t>континуальны</a:t>
            </a:r>
            <a:r>
              <a:rPr lang="ru-RU" sz="1800" dirty="0">
                <a:solidFill>
                  <a:srgbClr val="000000"/>
                </a:solidFill>
                <a:effectLst/>
                <a:ea typeface="Microsoft Sans Serif" panose="020B0604020202020204" pitchFamily="34" charset="0"/>
              </a:rPr>
              <a:t>е</a:t>
            </a:r>
            <a:r>
              <a:rPr lang="fy-NL" sz="1800" dirty="0">
                <a:solidFill>
                  <a:srgbClr val="000000"/>
                </a:solidFill>
                <a:effectLst/>
                <a:ea typeface="Microsoft Sans Serif" panose="020B0604020202020204" pitchFamily="34" charset="0"/>
              </a:rPr>
              <a:t> модел</a:t>
            </a:r>
            <a:r>
              <a:rPr lang="ru-RU" sz="1800" dirty="0">
                <a:solidFill>
                  <a:srgbClr val="000000"/>
                </a:solidFill>
                <a:effectLst/>
                <a:ea typeface="Microsoft Sans Serif" panose="020B0604020202020204" pitchFamily="34" charset="0"/>
              </a:rPr>
              <a:t>и</a:t>
            </a:r>
            <a:r>
              <a:rPr lang="fy-NL" sz="1800" dirty="0">
                <a:solidFill>
                  <a:srgbClr val="000000"/>
                </a:solidFill>
                <a:effectLst/>
                <a:ea typeface="Microsoft Sans Serif" panose="020B0604020202020204" pitchFamily="34" charset="0"/>
              </a:rPr>
              <a:t> деформации клеток на основе конечных элементов </a:t>
            </a:r>
            <a:endParaRPr lang="ru-RU" sz="1800" dirty="0">
              <a:solidFill>
                <a:srgbClr val="000000"/>
              </a:solidFill>
              <a:effectLst/>
              <a:ea typeface="Microsoft Sans Serif" panose="020B0604020202020204" pitchFamily="34" charset="0"/>
            </a:endParaRPr>
          </a:p>
          <a:p>
            <a:pPr marL="285750" indent="-285750">
              <a:buFont typeface="Arial" panose="020B0604020202020204" pitchFamily="34" charset="0"/>
              <a:buChar char="•"/>
            </a:pPr>
            <a:r>
              <a:rPr lang="ru-RU" sz="1800" dirty="0">
                <a:solidFill>
                  <a:srgbClr val="000000"/>
                </a:solidFill>
                <a:effectLst/>
                <a:ea typeface="Microsoft Sans Serif" panose="020B0604020202020204" pitchFamily="34" charset="0"/>
              </a:rPr>
              <a:t>м</a:t>
            </a:r>
            <a:r>
              <a:rPr lang="fy-NL" sz="1800" dirty="0">
                <a:solidFill>
                  <a:srgbClr val="000000"/>
                </a:solidFill>
                <a:effectLst/>
                <a:ea typeface="Microsoft Sans Serif" panose="020B0604020202020204" pitchFamily="34" charset="0"/>
              </a:rPr>
              <a:t>одели клеточной подвижности на основе актиновых филаментов.</a:t>
            </a:r>
            <a:endParaRPr lang="ru-RU" sz="1800" dirty="0">
              <a:solidFill>
                <a:srgbClr val="000000"/>
              </a:solidFill>
              <a:effectLst/>
              <a:ea typeface="Microsoft Sans Serif" panose="020B0604020202020204" pitchFamily="34" charset="0"/>
            </a:endParaRPr>
          </a:p>
          <a:p>
            <a:endParaRPr lang="ru-RU" dirty="0">
              <a:solidFill>
                <a:srgbClr val="000000"/>
              </a:solidFill>
              <a:ea typeface="Microsoft Sans Serif" panose="020B0604020202020204" pitchFamily="34" charset="0"/>
            </a:endParaRPr>
          </a:p>
          <a:p>
            <a:r>
              <a:rPr lang="fy-NL" sz="1800" dirty="0">
                <a:solidFill>
                  <a:srgbClr val="000000"/>
                </a:solidFill>
                <a:effectLst/>
                <a:ea typeface="Microsoft Sans Serif" panose="020B0604020202020204" pitchFamily="34" charset="0"/>
              </a:rPr>
              <a:t>Также были разработаны многочисленные экспериментальные методы для количественной оценки механики цитоскелета, обычно включающие</a:t>
            </a:r>
            <a:r>
              <a:rPr lang="ru-RU" sz="1800" dirty="0">
                <a:solidFill>
                  <a:srgbClr val="000000"/>
                </a:solidFill>
                <a:effectLst/>
                <a:ea typeface="Microsoft Sans Serif" panose="020B0604020202020204" pitchFamily="34" charset="0"/>
              </a:rPr>
              <a:t>:</a:t>
            </a:r>
          </a:p>
          <a:p>
            <a:pPr marL="285750" indent="-285750">
              <a:buFont typeface="Arial" panose="020B0604020202020204" pitchFamily="34" charset="0"/>
              <a:buChar char="•"/>
            </a:pPr>
            <a:r>
              <a:rPr lang="fy-NL" sz="1800" dirty="0">
                <a:solidFill>
                  <a:srgbClr val="000000"/>
                </a:solidFill>
                <a:effectLst/>
                <a:ea typeface="Microsoft Sans Serif" panose="020B0604020202020204" pitchFamily="34" charset="0"/>
              </a:rPr>
              <a:t>механическое возмущение клетки в форме наложенной деформации или силы </a:t>
            </a:r>
            <a:endParaRPr lang="ru-RU" sz="1800" dirty="0">
              <a:solidFill>
                <a:srgbClr val="000000"/>
              </a:solidFill>
              <a:effectLst/>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ea typeface="Microsoft Sans Serif" panose="020B0604020202020204" pitchFamily="34" charset="0"/>
              </a:rPr>
              <a:t>наблюдения за статическими и динамическими реакциями клетки.</a:t>
            </a:r>
            <a:endParaRPr lang="ru-RU" dirty="0"/>
          </a:p>
        </p:txBody>
      </p:sp>
      <p:sp>
        <p:nvSpPr>
          <p:cNvPr id="8" name="TextBox 7">
            <a:extLst>
              <a:ext uri="{FF2B5EF4-FFF2-40B4-BE49-F238E27FC236}">
                <a16:creationId xmlns:a16="http://schemas.microsoft.com/office/drawing/2014/main" id="{B506A764-98D2-48F0-899C-4FC054A8B676}"/>
              </a:ext>
            </a:extLst>
          </p:cNvPr>
          <p:cNvSpPr txBox="1"/>
          <p:nvPr/>
        </p:nvSpPr>
        <p:spPr>
          <a:xfrm>
            <a:off x="3793016" y="4653135"/>
            <a:ext cx="8589999" cy="2308324"/>
          </a:xfrm>
          <a:prstGeom prst="rect">
            <a:avLst/>
          </a:prstGeom>
          <a:noFill/>
        </p:spPr>
        <p:txBody>
          <a:bodyPr wrap="square">
            <a:spAutoFit/>
          </a:bodyPr>
          <a:lstStyle/>
          <a:p>
            <a:r>
              <a:rPr lang="ru-RU" dirty="0"/>
              <a:t>Эти экспериментальные измерения, наряду с новыми вычислительными подходами, породили несколько теорий для описания механики живых клеток, моделирующих цитоскелет как:</a:t>
            </a:r>
          </a:p>
          <a:p>
            <a:pPr marL="285750" indent="-285750">
              <a:buFont typeface="Arial" panose="020B0604020202020204" pitchFamily="34" charset="0"/>
              <a:buChar char="•"/>
            </a:pPr>
            <a:r>
              <a:rPr lang="ru-RU" dirty="0"/>
              <a:t>простой механически упругий, вязкоупругий или </a:t>
            </a:r>
            <a:r>
              <a:rPr lang="ru-RU" dirty="0" err="1"/>
              <a:t>поровязкоупругий</a:t>
            </a:r>
            <a:r>
              <a:rPr lang="ru-RU" dirty="0"/>
              <a:t> континуум, </a:t>
            </a:r>
          </a:p>
          <a:p>
            <a:pPr marL="285750" indent="-285750">
              <a:buFont typeface="Arial" panose="020B0604020202020204" pitchFamily="34" charset="0"/>
              <a:buChar char="•"/>
            </a:pPr>
            <a:r>
              <a:rPr lang="ru-RU" dirty="0"/>
              <a:t>пористый гель </a:t>
            </a:r>
          </a:p>
          <a:p>
            <a:pPr marL="285750" indent="-285750">
              <a:buFont typeface="Arial" panose="020B0604020202020204" pitchFamily="34" charset="0"/>
              <a:buChar char="•"/>
            </a:pPr>
            <a:r>
              <a:rPr lang="ru-RU" dirty="0"/>
              <a:t>мягкий стеклообразный материал </a:t>
            </a:r>
          </a:p>
          <a:p>
            <a:pPr marL="285750" indent="-285750">
              <a:buFont typeface="Arial" panose="020B0604020202020204" pitchFamily="34" charset="0"/>
              <a:buChar char="•"/>
            </a:pPr>
            <a:r>
              <a:rPr lang="ru-RU" dirty="0"/>
              <a:t>сеть </a:t>
            </a:r>
            <a:r>
              <a:rPr lang="ru-RU" dirty="0" err="1"/>
              <a:t>тенсегрити</a:t>
            </a:r>
            <a:r>
              <a:rPr lang="ru-RU" dirty="0"/>
              <a:t> (целостность растяжения), включающая дискретные структурные элементы, выдерживающие сжатие. </a:t>
            </a:r>
          </a:p>
        </p:txBody>
      </p:sp>
      <p:pic>
        <p:nvPicPr>
          <p:cNvPr id="8194" name="Picture 2" descr="Cellular Mechanotransduction">
            <a:extLst>
              <a:ext uri="{FF2B5EF4-FFF2-40B4-BE49-F238E27FC236}">
                <a16:creationId xmlns:a16="http://schemas.microsoft.com/office/drawing/2014/main" id="{86BD3B65-F01E-4E04-9D56-95A7F4957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630181"/>
            <a:ext cx="3222154" cy="46005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5982059-664C-46B7-8125-5AF5A903A0D5}"/>
              </a:ext>
            </a:extLst>
          </p:cNvPr>
          <p:cNvSpPr txBox="1"/>
          <p:nvPr/>
        </p:nvSpPr>
        <p:spPr>
          <a:xfrm>
            <a:off x="174511" y="6358670"/>
            <a:ext cx="6191074" cy="400110"/>
          </a:xfrm>
          <a:prstGeom prst="rect">
            <a:avLst/>
          </a:prstGeom>
          <a:noFill/>
        </p:spPr>
        <p:txBody>
          <a:bodyPr wrap="square">
            <a:spAutoFit/>
          </a:bodyPr>
          <a:lstStyle/>
          <a:p>
            <a:r>
              <a:rPr lang="ru-RU" sz="1000" dirty="0">
                <a:hlinkClick r:id="rId3"/>
              </a:rPr>
              <a:t>https://www.cambridge.org/core/books/cellular-mechanotransduction/35F78F67A3C5B6E90AE8DFA930C56054</a:t>
            </a:r>
            <a:endParaRPr lang="ru-RU" sz="1000" dirty="0"/>
          </a:p>
        </p:txBody>
      </p:sp>
    </p:spTree>
    <p:extLst>
      <p:ext uri="{BB962C8B-B14F-4D97-AF65-F5344CB8AC3E}">
        <p14:creationId xmlns:p14="http://schemas.microsoft.com/office/powerpoint/2010/main" val="23145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B0733E-5662-48D2-BF42-95DBF15DA3C6}"/>
              </a:ext>
            </a:extLst>
          </p:cNvPr>
          <p:cNvSpPr>
            <a:spLocks noGrp="1"/>
          </p:cNvSpPr>
          <p:nvPr>
            <p:ph type="title"/>
          </p:nvPr>
        </p:nvSpPr>
        <p:spPr/>
        <p:txBody>
          <a:bodyPr/>
          <a:lstStyle/>
          <a:p>
            <a:r>
              <a:rPr lang="ru-RU" dirty="0"/>
              <a:t>Флуоресцентная корреляционная спектроскопия</a:t>
            </a:r>
          </a:p>
        </p:txBody>
      </p:sp>
      <p:pic>
        <p:nvPicPr>
          <p:cNvPr id="3" name="Shape 118">
            <a:extLst>
              <a:ext uri="{FF2B5EF4-FFF2-40B4-BE49-F238E27FC236}">
                <a16:creationId xmlns:a16="http://schemas.microsoft.com/office/drawing/2014/main" id="{AE3DEABB-DCA8-4C64-87E3-9473727AFB6A}"/>
              </a:ext>
            </a:extLst>
          </p:cNvPr>
          <p:cNvPicPr/>
          <p:nvPr/>
        </p:nvPicPr>
        <p:blipFill>
          <a:blip r:embed="rId2"/>
          <a:stretch/>
        </p:blipFill>
        <p:spPr>
          <a:xfrm>
            <a:off x="18064" y="1628800"/>
            <a:ext cx="2909584" cy="5229200"/>
          </a:xfrm>
          <a:prstGeom prst="rect">
            <a:avLst/>
          </a:prstGeom>
        </p:spPr>
      </p:pic>
      <p:sp>
        <p:nvSpPr>
          <p:cNvPr id="7" name="TextBox 6">
            <a:extLst>
              <a:ext uri="{FF2B5EF4-FFF2-40B4-BE49-F238E27FC236}">
                <a16:creationId xmlns:a16="http://schemas.microsoft.com/office/drawing/2014/main" id="{5216E139-D88F-4E8F-9C32-582201090BD6}"/>
              </a:ext>
            </a:extLst>
          </p:cNvPr>
          <p:cNvSpPr txBox="1"/>
          <p:nvPr/>
        </p:nvSpPr>
        <p:spPr>
          <a:xfrm>
            <a:off x="3359696" y="1628800"/>
            <a:ext cx="8814240" cy="3970318"/>
          </a:xfrm>
          <a:prstGeom prst="rect">
            <a:avLst/>
          </a:prstGeom>
          <a:noFill/>
        </p:spPr>
        <p:txBody>
          <a:bodyPr wrap="square">
            <a:spAutoFit/>
          </a:bodyPr>
          <a:lstStyle/>
          <a:p>
            <a:r>
              <a:rPr lang="ru-RU" dirty="0"/>
              <a:t>Метод широко используется в клеточной биологии для изучения локализации определенных белков в клетке. </a:t>
            </a:r>
          </a:p>
          <a:p>
            <a:r>
              <a:rPr lang="ru-RU" dirty="0"/>
              <a:t>Флуоресценция также может быть использована для измерения динамических процессов в </a:t>
            </a:r>
            <a:r>
              <a:rPr lang="ru-RU" dirty="0" err="1"/>
              <a:t>видеомикроскопии</a:t>
            </a:r>
            <a:r>
              <a:rPr lang="ru-RU" dirty="0"/>
              <a:t>, но из-за низкой интенсивности излучения флуоресцентных молекул и их быстрого броуновского движения, когда они не закреплены на более крупных структурах, такие данные трудно использовать для вычисления   диффузии или вязкоупругих параметров внутри ячеек. </a:t>
            </a:r>
          </a:p>
          <a:p>
            <a:endParaRPr lang="ru-RU" dirty="0"/>
          </a:p>
          <a:p>
            <a:r>
              <a:rPr lang="ru-RU" dirty="0"/>
              <a:t>Флуоресцентная корреляционная спектроскопия - метод, который связан с динамическим светорассеянием и является </a:t>
            </a:r>
            <a:r>
              <a:rPr lang="ru-RU" dirty="0" err="1"/>
              <a:t>невизуальным</a:t>
            </a:r>
            <a:r>
              <a:rPr lang="ru-RU" dirty="0"/>
              <a:t> методом, который может достигать гораздо более быстрых временных масштабов</a:t>
            </a:r>
            <a:r>
              <a:rPr lang="en-US" dirty="0"/>
              <a:t> [101,102]</a:t>
            </a:r>
            <a:r>
              <a:rPr lang="ru-RU" dirty="0"/>
              <a:t> , где лазер фокусируется на небольшой объем и флуктуирующий флуоресценция, исходящая от молекул, входящих и выходящих из этого объема, регистрируется с помощью быстрых детекторов.</a:t>
            </a:r>
          </a:p>
        </p:txBody>
      </p:sp>
      <p:sp>
        <p:nvSpPr>
          <p:cNvPr id="11" name="TextBox 10">
            <a:extLst>
              <a:ext uri="{FF2B5EF4-FFF2-40B4-BE49-F238E27FC236}">
                <a16:creationId xmlns:a16="http://schemas.microsoft.com/office/drawing/2014/main" id="{B9819A44-2696-4129-8483-D2888FB9BAA7}"/>
              </a:ext>
            </a:extLst>
          </p:cNvPr>
          <p:cNvSpPr txBox="1"/>
          <p:nvPr/>
        </p:nvSpPr>
        <p:spPr>
          <a:xfrm>
            <a:off x="3047114" y="5743117"/>
            <a:ext cx="9126822" cy="707886"/>
          </a:xfrm>
          <a:prstGeom prst="rect">
            <a:avLst/>
          </a:prstGeom>
          <a:noFill/>
        </p:spPr>
        <p:txBody>
          <a:bodyPr wrap="square">
            <a:spAutoFit/>
          </a:bodyPr>
          <a:lstStyle/>
          <a:p>
            <a:r>
              <a:rPr lang="ru-RU" sz="1000" dirty="0"/>
              <a:t>(а) Экспериментальная установка для корреляции флуоресценции</a:t>
            </a:r>
          </a:p>
          <a:p>
            <a:r>
              <a:rPr lang="ru-RU" sz="1000" dirty="0"/>
              <a:t>спектроскопия. Лазерный луч расширяется (L1, L2) и фокусируется через объектив микроскопа на флуоресцентный образец. Флуоресцентный свет собирается через тот же объектив и разделяется </a:t>
            </a:r>
            <a:r>
              <a:rPr lang="ru-RU" sz="1000" dirty="0" err="1"/>
              <a:t>дихроичным</a:t>
            </a:r>
            <a:r>
              <a:rPr lang="ru-RU" sz="1000" dirty="0"/>
              <a:t> зеркалом на конфокальное отверстие (P), а затем на детектор.</a:t>
            </a:r>
          </a:p>
          <a:p>
            <a:r>
              <a:rPr lang="ru-RU" sz="1000" dirty="0"/>
              <a:t>(b) Увеличенный фокусный объем с выделенными флуоресцентными частицами (сферами) и диффузионным путем одной частицы.</a:t>
            </a:r>
            <a:r>
              <a:rPr lang="en-US" sz="1000" dirty="0"/>
              <a:t>[101]</a:t>
            </a:r>
            <a:endParaRPr lang="ru-RU" sz="1000" dirty="0"/>
          </a:p>
        </p:txBody>
      </p:sp>
    </p:spTree>
    <p:extLst>
      <p:ext uri="{BB962C8B-B14F-4D97-AF65-F5344CB8AC3E}">
        <p14:creationId xmlns:p14="http://schemas.microsoft.com/office/powerpoint/2010/main" val="223346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9050B5-3F41-4090-B96C-4FF1A099B3D0}"/>
              </a:ext>
            </a:extLst>
          </p:cNvPr>
          <p:cNvSpPr>
            <a:spLocks noGrp="1"/>
          </p:cNvSpPr>
          <p:nvPr>
            <p:ph type="title"/>
          </p:nvPr>
        </p:nvSpPr>
        <p:spPr/>
        <p:txBody>
          <a:bodyPr/>
          <a:lstStyle/>
          <a:p>
            <a:r>
              <a:rPr lang="ru-RU" dirty="0"/>
              <a:t>Оптический растяжитель (</a:t>
            </a:r>
            <a:r>
              <a:rPr lang="en-US" dirty="0"/>
              <a:t>Optical Stretcher </a:t>
            </a:r>
            <a:r>
              <a:rPr lang="ru-RU" dirty="0"/>
              <a:t>)</a:t>
            </a:r>
          </a:p>
        </p:txBody>
      </p:sp>
      <p:sp>
        <p:nvSpPr>
          <p:cNvPr id="6" name="TextBox 5">
            <a:extLst>
              <a:ext uri="{FF2B5EF4-FFF2-40B4-BE49-F238E27FC236}">
                <a16:creationId xmlns:a16="http://schemas.microsoft.com/office/drawing/2014/main" id="{5F125B88-49C9-40EF-8FE5-4F815834FF27}"/>
              </a:ext>
            </a:extLst>
          </p:cNvPr>
          <p:cNvSpPr txBox="1"/>
          <p:nvPr/>
        </p:nvSpPr>
        <p:spPr>
          <a:xfrm>
            <a:off x="5951984" y="1680467"/>
            <a:ext cx="5832648" cy="5078313"/>
          </a:xfrm>
          <a:prstGeom prst="rect">
            <a:avLst/>
          </a:prstGeom>
          <a:noFill/>
        </p:spPr>
        <p:txBody>
          <a:bodyPr wrap="square">
            <a:spAutoFit/>
          </a:bodyPr>
          <a:lstStyle/>
          <a:p>
            <a:r>
              <a:rPr lang="ru-RU" dirty="0"/>
              <a:t>Новый оптический метод, связанный с оптическими ловушками, использует два противоположных несфокусированных лазерных луча для иммобилизации и растяжения подвешенной клетки </a:t>
            </a:r>
            <a:r>
              <a:rPr lang="en-US" dirty="0"/>
              <a:t>[</a:t>
            </a:r>
            <a:r>
              <a:rPr lang="ru-RU" dirty="0"/>
              <a:t>103</a:t>
            </a:r>
            <a:r>
              <a:rPr lang="en-US" dirty="0"/>
              <a:t>,</a:t>
            </a:r>
            <a:r>
              <a:rPr lang="ru-RU" dirty="0"/>
              <a:t>104</a:t>
            </a:r>
            <a:r>
              <a:rPr lang="en-US" dirty="0"/>
              <a:t>]</a:t>
            </a:r>
            <a:r>
              <a:rPr lang="ru-RU" dirty="0"/>
              <a:t>. </a:t>
            </a:r>
          </a:p>
          <a:p>
            <a:endParaRPr lang="ru-RU" dirty="0"/>
          </a:p>
          <a:p>
            <a:r>
              <a:rPr lang="ru-RU" dirty="0"/>
              <a:t>Вязкоупругие свойства определяются по изменению размеров клеток во времени в зависимости от оптического давления. </a:t>
            </a:r>
          </a:p>
          <a:p>
            <a:endParaRPr lang="ru-RU" dirty="0"/>
          </a:p>
          <a:p>
            <a:r>
              <a:rPr lang="ru-RU" dirty="0"/>
              <a:t>Этот метод имеет значительное преимущество по сравнению с другими методами оптического захвата, поскольку его можно масштабировать и автоматизировать, что позволяет измерять и, возможно, сортировать множество клеток в сложной смеси для использования при диагностике аномальных клеток и сортировке клеток на основе их жесткости. </a:t>
            </a:r>
            <a:r>
              <a:rPr lang="en-US" dirty="0"/>
              <a:t>[105]</a:t>
            </a:r>
            <a:endParaRPr lang="ru-RU" dirty="0"/>
          </a:p>
        </p:txBody>
      </p:sp>
      <p:pic>
        <p:nvPicPr>
          <p:cNvPr id="7" name="OpticalStretcher-CellDeformationPhaseContrast.ogv.240p">
            <a:hlinkClick r:id="" action="ppaction://media"/>
            <a:extLst>
              <a:ext uri="{FF2B5EF4-FFF2-40B4-BE49-F238E27FC236}">
                <a16:creationId xmlns:a16="http://schemas.microsoft.com/office/drawing/2014/main" id="{23D0381D-7728-403E-A3BF-C4404EAFF8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335" y="1853516"/>
            <a:ext cx="5688371" cy="4239780"/>
          </a:xfrm>
          <a:prstGeom prst="rect">
            <a:avLst/>
          </a:prstGeom>
        </p:spPr>
      </p:pic>
    </p:spTree>
    <p:extLst>
      <p:ext uri="{BB962C8B-B14F-4D97-AF65-F5344CB8AC3E}">
        <p14:creationId xmlns:p14="http://schemas.microsoft.com/office/powerpoint/2010/main" val="8735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A6AD1E-4484-4DF9-8865-D709D0E34A58}"/>
              </a:ext>
            </a:extLst>
          </p:cNvPr>
          <p:cNvSpPr>
            <a:spLocks noGrp="1"/>
          </p:cNvSpPr>
          <p:nvPr>
            <p:ph type="title"/>
          </p:nvPr>
        </p:nvSpPr>
        <p:spPr/>
        <p:txBody>
          <a:bodyPr/>
          <a:lstStyle/>
          <a:p>
            <a:r>
              <a:rPr lang="ru-RU" dirty="0"/>
              <a:t>Акустическая микроскопия</a:t>
            </a:r>
          </a:p>
        </p:txBody>
      </p:sp>
      <p:sp>
        <p:nvSpPr>
          <p:cNvPr id="6" name="TextBox 5">
            <a:extLst>
              <a:ext uri="{FF2B5EF4-FFF2-40B4-BE49-F238E27FC236}">
                <a16:creationId xmlns:a16="http://schemas.microsoft.com/office/drawing/2014/main" id="{457BF8CE-CF16-439A-85BC-8277312CD348}"/>
              </a:ext>
            </a:extLst>
          </p:cNvPr>
          <p:cNvSpPr txBox="1"/>
          <p:nvPr/>
        </p:nvSpPr>
        <p:spPr>
          <a:xfrm>
            <a:off x="263352" y="1628800"/>
            <a:ext cx="11737304" cy="2585323"/>
          </a:xfrm>
          <a:prstGeom prst="rect">
            <a:avLst/>
          </a:prstGeom>
          <a:noFill/>
        </p:spPr>
        <p:txBody>
          <a:bodyPr wrap="square">
            <a:spAutoFit/>
          </a:bodyPr>
          <a:lstStyle/>
          <a:p>
            <a:r>
              <a:rPr lang="ru-RU" dirty="0"/>
              <a:t>Прохождение и затухание ультразвука через клетки и биологические ткани также может обеспечить измерение вязкоупругости, а акустическая микроскопия потенциально может предоставить изображения живых клеток с высоким разрешением минимально инвазивным способом </a:t>
            </a:r>
            <a:r>
              <a:rPr lang="en-US" dirty="0"/>
              <a:t>[106]</a:t>
            </a:r>
            <a:r>
              <a:rPr lang="ru-RU" dirty="0"/>
              <a:t>. </a:t>
            </a:r>
            <a:endParaRPr lang="en-US" dirty="0"/>
          </a:p>
          <a:p>
            <a:endParaRPr lang="en-US" dirty="0"/>
          </a:p>
          <a:p>
            <a:r>
              <a:rPr lang="ru-RU" dirty="0"/>
              <a:t>Исследования очищенных систем, таких как F-актин </a:t>
            </a:r>
            <a:r>
              <a:rPr lang="en-US" dirty="0"/>
              <a:t>[107, 108] </a:t>
            </a:r>
            <a:r>
              <a:rPr lang="ru-RU" dirty="0"/>
              <a:t>и </a:t>
            </a:r>
            <a:r>
              <a:rPr lang="ru-RU" dirty="0" err="1"/>
              <a:t>альгинатные</a:t>
            </a:r>
            <a:r>
              <a:rPr lang="ru-RU" dirty="0"/>
              <a:t> капсулы </a:t>
            </a:r>
            <a:r>
              <a:rPr lang="en-US" dirty="0"/>
              <a:t>[109]</a:t>
            </a:r>
            <a:r>
              <a:rPr lang="ru-RU" dirty="0"/>
              <a:t>, позволяют предположить, что акустические сигналы могут быть связаны с изменениями в материале. свойств этих биополимерных гелей, но существует множество проблем, связанных с интерпретацией данных и их соотнесением с вязкоупругими параметрами, прежде чем потенциал этого метода для количественной визуализации эластичности клеток с высоким разрешением будет реализован.</a:t>
            </a:r>
          </a:p>
        </p:txBody>
      </p:sp>
    </p:spTree>
    <p:extLst>
      <p:ext uri="{BB962C8B-B14F-4D97-AF65-F5344CB8AC3E}">
        <p14:creationId xmlns:p14="http://schemas.microsoft.com/office/powerpoint/2010/main" val="127473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70E85D-4EE4-4D10-A4E5-D6724209E2AF}"/>
              </a:ext>
            </a:extLst>
          </p:cNvPr>
          <p:cNvSpPr>
            <a:spLocks noGrp="1"/>
          </p:cNvSpPr>
          <p:nvPr>
            <p:ph type="title"/>
          </p:nvPr>
        </p:nvSpPr>
        <p:spPr/>
        <p:txBody>
          <a:bodyPr/>
          <a:lstStyle/>
          <a:p>
            <a:r>
              <a:rPr lang="ru-RU" dirty="0"/>
              <a:t>Цитоскелет как мягкий стекловидный материал</a:t>
            </a:r>
          </a:p>
        </p:txBody>
      </p:sp>
    </p:spTree>
    <p:extLst>
      <p:ext uri="{BB962C8B-B14F-4D97-AF65-F5344CB8AC3E}">
        <p14:creationId xmlns:p14="http://schemas.microsoft.com/office/powerpoint/2010/main" val="327886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49616-4E63-42BC-8253-D60C83D6760D}"/>
              </a:ext>
            </a:extLst>
          </p:cNvPr>
          <p:cNvSpPr>
            <a:spLocks noGrp="1"/>
          </p:cNvSpPr>
          <p:nvPr>
            <p:ph type="title"/>
          </p:nvPr>
        </p:nvSpPr>
        <p:spPr/>
        <p:txBody>
          <a:bodyPr/>
          <a:lstStyle/>
          <a:p>
            <a:r>
              <a:rPr lang="ru-RU" dirty="0"/>
              <a:t>Магнитно-скручивающая цитометрия</a:t>
            </a:r>
          </a:p>
        </p:txBody>
      </p:sp>
      <p:sp>
        <p:nvSpPr>
          <p:cNvPr id="6" name="TextBox 5">
            <a:extLst>
              <a:ext uri="{FF2B5EF4-FFF2-40B4-BE49-F238E27FC236}">
                <a16:creationId xmlns:a16="http://schemas.microsoft.com/office/drawing/2014/main" id="{67E6441B-0863-47E4-8B93-F50A092462A1}"/>
              </a:ext>
            </a:extLst>
          </p:cNvPr>
          <p:cNvSpPr txBox="1"/>
          <p:nvPr/>
        </p:nvSpPr>
        <p:spPr>
          <a:xfrm>
            <a:off x="479376" y="1700808"/>
            <a:ext cx="11449272" cy="369332"/>
          </a:xfrm>
          <a:prstGeom prst="rect">
            <a:avLst/>
          </a:prstGeom>
          <a:noFill/>
        </p:spPr>
        <p:txBody>
          <a:bodyPr wrap="square">
            <a:spAutoFit/>
          </a:bodyPr>
          <a:lstStyle/>
          <a:p>
            <a:r>
              <a:rPr lang="ru-RU" dirty="0"/>
              <a:t>Магнитно-скручивающая цитометрия</a:t>
            </a:r>
            <a:r>
              <a:rPr lang="en-US" dirty="0"/>
              <a:t> (MTC - Magnetic Twisting Cytometry)</a:t>
            </a:r>
            <a:endParaRPr lang="ru-RU" dirty="0"/>
          </a:p>
        </p:txBody>
      </p:sp>
      <p:sp>
        <p:nvSpPr>
          <p:cNvPr id="10" name="TextBox 9">
            <a:extLst>
              <a:ext uri="{FF2B5EF4-FFF2-40B4-BE49-F238E27FC236}">
                <a16:creationId xmlns:a16="http://schemas.microsoft.com/office/drawing/2014/main" id="{6E1B3960-0327-497A-9CD3-98E6E6690A41}"/>
              </a:ext>
            </a:extLst>
          </p:cNvPr>
          <p:cNvSpPr txBox="1"/>
          <p:nvPr/>
        </p:nvSpPr>
        <p:spPr>
          <a:xfrm>
            <a:off x="501176" y="5291458"/>
            <a:ext cx="11282348" cy="1477328"/>
          </a:xfrm>
          <a:prstGeom prst="rect">
            <a:avLst/>
          </a:prstGeom>
          <a:noFill/>
        </p:spPr>
        <p:txBody>
          <a:bodyPr wrap="square">
            <a:spAutoFit/>
          </a:bodyPr>
          <a:lstStyle/>
          <a:p>
            <a:r>
              <a:rPr lang="ru-RU" dirty="0"/>
              <a:t>Устройство MTC представляет собой микрореометр, в котором клетка разрезается между пластиной у основания клетки (чашкой для культивирования клеток, к которой прикреплена клетка) и магнитной микросферой, частично встроенной в поверхность клетки</a:t>
            </a:r>
            <a:r>
              <a:rPr lang="en-US" dirty="0"/>
              <a:t>.</a:t>
            </a:r>
            <a:r>
              <a:rPr lang="ru-RU" dirty="0"/>
              <a:t> Использовали ферромагнитные микрогранулы (диаметром 4,5 мкм ), покрытые панелями антител и лигандов, не являющихся антителами, что позволяло им связываться со специфическими рецепторами на поверхности клетки.</a:t>
            </a:r>
          </a:p>
        </p:txBody>
      </p:sp>
      <p:pic>
        <p:nvPicPr>
          <p:cNvPr id="11" name="Shape 124">
            <a:extLst>
              <a:ext uri="{FF2B5EF4-FFF2-40B4-BE49-F238E27FC236}">
                <a16:creationId xmlns:a16="http://schemas.microsoft.com/office/drawing/2014/main" id="{77232BBA-8AD8-4670-BBA3-BA673CE27C47}"/>
              </a:ext>
            </a:extLst>
          </p:cNvPr>
          <p:cNvPicPr/>
          <p:nvPr/>
        </p:nvPicPr>
        <p:blipFill>
          <a:blip r:embed="rId2"/>
          <a:stretch/>
        </p:blipFill>
        <p:spPr>
          <a:xfrm>
            <a:off x="2050456" y="2229336"/>
            <a:ext cx="4117552" cy="3062122"/>
          </a:xfrm>
          <a:prstGeom prst="rect">
            <a:avLst/>
          </a:prstGeom>
        </p:spPr>
      </p:pic>
      <p:pic>
        <p:nvPicPr>
          <p:cNvPr id="12" name="Shape 128">
            <a:extLst>
              <a:ext uri="{FF2B5EF4-FFF2-40B4-BE49-F238E27FC236}">
                <a16:creationId xmlns:a16="http://schemas.microsoft.com/office/drawing/2014/main" id="{41F5C0F1-ABC6-4AB0-8D87-486B4A27C800}"/>
              </a:ext>
            </a:extLst>
          </p:cNvPr>
          <p:cNvPicPr/>
          <p:nvPr/>
        </p:nvPicPr>
        <p:blipFill>
          <a:blip r:embed="rId3"/>
          <a:stretch/>
        </p:blipFill>
        <p:spPr>
          <a:xfrm>
            <a:off x="8256240" y="1582844"/>
            <a:ext cx="3743308" cy="3692311"/>
          </a:xfrm>
          <a:prstGeom prst="rect">
            <a:avLst/>
          </a:prstGeom>
        </p:spPr>
      </p:pic>
    </p:spTree>
    <p:extLst>
      <p:ext uri="{BB962C8B-B14F-4D97-AF65-F5344CB8AC3E}">
        <p14:creationId xmlns:p14="http://schemas.microsoft.com/office/powerpoint/2010/main" val="260829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BC7115-BC86-4E03-A5D2-B77C8F480E0F}"/>
              </a:ext>
            </a:extLst>
          </p:cNvPr>
          <p:cNvSpPr>
            <a:spLocks noGrp="1"/>
          </p:cNvSpPr>
          <p:nvPr>
            <p:ph type="title"/>
          </p:nvPr>
        </p:nvSpPr>
        <p:spPr/>
        <p:txBody>
          <a:bodyPr/>
          <a:lstStyle/>
          <a:p>
            <a:r>
              <a:rPr lang="ru-RU" dirty="0"/>
              <a:t>Магнитно-скручивающая цитометрия</a:t>
            </a:r>
          </a:p>
        </p:txBody>
      </p:sp>
      <p:pic>
        <p:nvPicPr>
          <p:cNvPr id="3" name="Shape 132">
            <a:extLst>
              <a:ext uri="{FF2B5EF4-FFF2-40B4-BE49-F238E27FC236}">
                <a16:creationId xmlns:a16="http://schemas.microsoft.com/office/drawing/2014/main" id="{239B1122-88D9-4C05-859E-27B083EFFDB8}"/>
              </a:ext>
            </a:extLst>
          </p:cNvPr>
          <p:cNvPicPr/>
          <p:nvPr/>
        </p:nvPicPr>
        <p:blipFill>
          <a:blip r:embed="rId2"/>
          <a:stretch/>
        </p:blipFill>
        <p:spPr>
          <a:xfrm>
            <a:off x="335360" y="1772816"/>
            <a:ext cx="4896544" cy="4536504"/>
          </a:xfrm>
          <a:prstGeom prst="rect">
            <a:avLst/>
          </a:prstGeom>
        </p:spPr>
      </p:pic>
      <p:sp>
        <p:nvSpPr>
          <p:cNvPr id="7" name="TextBox 6">
            <a:extLst>
              <a:ext uri="{FF2B5EF4-FFF2-40B4-BE49-F238E27FC236}">
                <a16:creationId xmlns:a16="http://schemas.microsoft.com/office/drawing/2014/main" id="{ADBEE3A0-1457-4C26-B2A9-BF3376C77A21}"/>
              </a:ext>
            </a:extLst>
          </p:cNvPr>
          <p:cNvSpPr txBox="1"/>
          <p:nvPr/>
        </p:nvSpPr>
        <p:spPr>
          <a:xfrm>
            <a:off x="5375920" y="1628800"/>
            <a:ext cx="6480720" cy="3693319"/>
          </a:xfrm>
          <a:prstGeom prst="rect">
            <a:avLst/>
          </a:prstGeom>
          <a:noFill/>
        </p:spPr>
        <p:txBody>
          <a:bodyPr wrap="square">
            <a:spAutoFit/>
          </a:bodyPr>
          <a:lstStyle/>
          <a:p>
            <a:r>
              <a:rPr lang="ru-RU" dirty="0"/>
              <a:t>Бусины намагничиваются по горизонтали коротким и сильным магнитным импульсом, а затем закручиваются по вертикали внешним однородным магнитным полем, которое изменяется синусоидально во времени. Это приложенное поле создает крутящий момент, заставляющий шарики вращаться в направлении выравнивания с полем, подобно стрелке компаса, выравнивающейся с магнитным полем Земли. Однако этому вращению препятствуют механические силы, возникающие внутри клетки при вращении шарика. Боковые смещения шарика во время вращения шарика в ответ на возникающий колебательный момент регистрируются камерой, установленной на инвертированном микроскопе.</a:t>
            </a:r>
          </a:p>
        </p:txBody>
      </p:sp>
    </p:spTree>
    <p:extLst>
      <p:ext uri="{BB962C8B-B14F-4D97-AF65-F5344CB8AC3E}">
        <p14:creationId xmlns:p14="http://schemas.microsoft.com/office/powerpoint/2010/main" val="248020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4E1692-7305-41B2-A90C-E881DC255A1F}"/>
              </a:ext>
            </a:extLst>
          </p:cNvPr>
          <p:cNvSpPr>
            <a:spLocks noGrp="1"/>
          </p:cNvSpPr>
          <p:nvPr>
            <p:ph type="title"/>
          </p:nvPr>
        </p:nvSpPr>
        <p:spPr/>
        <p:txBody>
          <a:bodyPr/>
          <a:lstStyle/>
          <a:p>
            <a:r>
              <a:rPr lang="ru-RU" dirty="0"/>
              <a:t>Магнитно-скручивающая цитометрия</a:t>
            </a:r>
          </a:p>
        </p:txBody>
      </p:sp>
      <p:sp>
        <p:nvSpPr>
          <p:cNvPr id="4" name="TextBox 3">
            <a:extLst>
              <a:ext uri="{FF2B5EF4-FFF2-40B4-BE49-F238E27FC236}">
                <a16:creationId xmlns:a16="http://schemas.microsoft.com/office/drawing/2014/main" id="{39C7DAEC-A121-4496-B54B-078453859B18}"/>
              </a:ext>
            </a:extLst>
          </p:cNvPr>
          <p:cNvSpPr txBox="1"/>
          <p:nvPr/>
        </p:nvSpPr>
        <p:spPr>
          <a:xfrm>
            <a:off x="5231904" y="1844824"/>
            <a:ext cx="6529820" cy="923330"/>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Эластичность клеток ( </a:t>
            </a:r>
            <a:r>
              <a:rPr lang="fy-NL" sz="1800" i="1" dirty="0">
                <a:solidFill>
                  <a:srgbClr val="000000"/>
                </a:solidFill>
                <a:effectLst/>
                <a:ea typeface="Microsoft Sans Serif" panose="020B0604020202020204" pitchFamily="34" charset="0"/>
              </a:rPr>
              <a:t>g') </a:t>
            </a:r>
            <a:r>
              <a:rPr lang="fy-NL" sz="1800" dirty="0">
                <a:solidFill>
                  <a:srgbClr val="000000"/>
                </a:solidFill>
                <a:effectLst/>
                <a:ea typeface="Microsoft Sans Serif" panose="020B0604020202020204" pitchFamily="34" charset="0"/>
              </a:rPr>
              <a:t>и трение ( </a:t>
            </a:r>
            <a:r>
              <a:rPr lang="fy-NL" sz="1800" i="1" dirty="0">
                <a:solidFill>
                  <a:srgbClr val="000000"/>
                </a:solidFill>
                <a:effectLst/>
                <a:ea typeface="Microsoft Sans Serif" panose="020B0604020202020204" pitchFamily="34" charset="0"/>
              </a:rPr>
              <a:t>g") </a:t>
            </a:r>
            <a:r>
              <a:rPr lang="fy-NL" sz="1800" dirty="0">
                <a:solidFill>
                  <a:srgbClr val="000000"/>
                </a:solidFill>
                <a:effectLst/>
                <a:ea typeface="Microsoft Sans Serif" panose="020B0604020202020204" pitchFamily="34" charset="0"/>
              </a:rPr>
              <a:t>можно затем вывести из величины и фазы боковых смещений шарика относительно крутящего момента </a:t>
            </a:r>
            <a:endParaRPr lang="ru-RU" dirty="0"/>
          </a:p>
        </p:txBody>
      </p:sp>
      <p:pic>
        <p:nvPicPr>
          <p:cNvPr id="6" name="Рисунок 5">
            <a:extLst>
              <a:ext uri="{FF2B5EF4-FFF2-40B4-BE49-F238E27FC236}">
                <a16:creationId xmlns:a16="http://schemas.microsoft.com/office/drawing/2014/main" id="{DA702EF9-29CC-4C56-9F5F-6EF1429C32B8}"/>
              </a:ext>
            </a:extLst>
          </p:cNvPr>
          <p:cNvPicPr>
            <a:picLocks noChangeAspect="1"/>
          </p:cNvPicPr>
          <p:nvPr/>
        </p:nvPicPr>
        <p:blipFill>
          <a:blip r:embed="rId2"/>
          <a:stretch>
            <a:fillRect/>
          </a:stretch>
        </p:blipFill>
        <p:spPr>
          <a:xfrm>
            <a:off x="191344" y="1557404"/>
            <a:ext cx="4658375" cy="5201376"/>
          </a:xfrm>
          <a:prstGeom prst="rect">
            <a:avLst/>
          </a:prstGeom>
        </p:spPr>
      </p:pic>
      <p:sp>
        <p:nvSpPr>
          <p:cNvPr id="8" name="TextBox 7">
            <a:extLst>
              <a:ext uri="{FF2B5EF4-FFF2-40B4-BE49-F238E27FC236}">
                <a16:creationId xmlns:a16="http://schemas.microsoft.com/office/drawing/2014/main" id="{747F2862-495C-4204-AE49-A7126CECB6E3}"/>
              </a:ext>
            </a:extLst>
          </p:cNvPr>
          <p:cNvSpPr txBox="1"/>
          <p:nvPr/>
        </p:nvSpPr>
        <p:spPr>
          <a:xfrm>
            <a:off x="5231904" y="3060410"/>
            <a:ext cx="6097772" cy="3416320"/>
          </a:xfrm>
          <a:prstGeom prst="rect">
            <a:avLst/>
          </a:prstGeom>
          <a:noFill/>
        </p:spPr>
        <p:txBody>
          <a:bodyPr wrap="square">
            <a:spAutoFit/>
          </a:bodyPr>
          <a:lstStyle/>
          <a:p>
            <a:r>
              <a:rPr lang="ru-RU" dirty="0"/>
              <a:t>(а)Зависимости удельного крутящего момента T (сплошная линия) и поперечного смещения d (заштрихованные кружки, соединенные сплошной линией)</a:t>
            </a:r>
            <a:r>
              <a:rPr lang="en-US" dirty="0"/>
              <a:t> </a:t>
            </a:r>
            <a:r>
              <a:rPr lang="ru-RU" dirty="0"/>
              <a:t>от времени, измеренном при частоте скручивания 0,75 Гц. Смещение следовало синусоидальному крутящему моменту с небольшим отставанием по фазе. Закрашенные кружки указывают, когда инициировалось получение изображения и данных, то есть 16 раз за цикл скручивания. (b) Петли максимального бокового смещения в зависимости от удельного крутящего момента на разных частотах. С увеличением частоты амплитуда смещения уменьшалась</a:t>
            </a:r>
          </a:p>
        </p:txBody>
      </p:sp>
    </p:spTree>
    <p:extLst>
      <p:ext uri="{BB962C8B-B14F-4D97-AF65-F5344CB8AC3E}">
        <p14:creationId xmlns:p14="http://schemas.microsoft.com/office/powerpoint/2010/main" val="402835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936880-28DD-4ADE-B11D-269A5466F5CC}"/>
              </a:ext>
            </a:extLst>
          </p:cNvPr>
          <p:cNvSpPr>
            <a:spLocks noGrp="1"/>
          </p:cNvSpPr>
          <p:nvPr>
            <p:ph type="title"/>
          </p:nvPr>
        </p:nvSpPr>
        <p:spPr/>
        <p:txBody>
          <a:bodyPr/>
          <a:lstStyle/>
          <a:p>
            <a:r>
              <a:rPr lang="ru-RU" dirty="0"/>
              <a:t>Частотная зависимость g' и g"</a:t>
            </a:r>
          </a:p>
        </p:txBody>
      </p:sp>
      <p:sp>
        <p:nvSpPr>
          <p:cNvPr id="6" name="TextBox 5">
            <a:extLst>
              <a:ext uri="{FF2B5EF4-FFF2-40B4-BE49-F238E27FC236}">
                <a16:creationId xmlns:a16="http://schemas.microsoft.com/office/drawing/2014/main" id="{63B940D3-63F3-4F71-B637-B6A7DD4BDBB8}"/>
              </a:ext>
            </a:extLst>
          </p:cNvPr>
          <p:cNvSpPr txBox="1"/>
          <p:nvPr/>
        </p:nvSpPr>
        <p:spPr>
          <a:xfrm>
            <a:off x="6077385" y="1482092"/>
            <a:ext cx="6097772" cy="2031325"/>
          </a:xfrm>
          <a:prstGeom prst="rect">
            <a:avLst/>
          </a:prstGeom>
          <a:noFill/>
        </p:spPr>
        <p:txBody>
          <a:bodyPr wrap="square">
            <a:spAutoFit/>
          </a:bodyPr>
          <a:lstStyle/>
          <a:p>
            <a:r>
              <a:rPr lang="ru-RU" dirty="0"/>
              <a:t>Зависимость G' и G' от частоты клеток гладкой мускулатуры дыхательных путей человека (HASM) в контрольных условиях показана на рис. 3-4, где каждая точка данных представляет собой медианное значение 256 клеток. Во всем изученном диапазоне частот G' возрастает с увеличением частоты f по степенному закону </a:t>
            </a:r>
          </a:p>
        </p:txBody>
      </p:sp>
      <p:pic>
        <p:nvPicPr>
          <p:cNvPr id="11" name="Picutre 151">
            <a:extLst>
              <a:ext uri="{FF2B5EF4-FFF2-40B4-BE49-F238E27FC236}">
                <a16:creationId xmlns:a16="http://schemas.microsoft.com/office/drawing/2014/main" id="{4C33477B-3278-4BD8-A71D-4F474DCD30D1}"/>
              </a:ext>
            </a:extLst>
          </p:cNvPr>
          <p:cNvPicPr/>
          <p:nvPr/>
        </p:nvPicPr>
        <p:blipFill>
          <a:blip r:embed="rId2"/>
          <a:stretch/>
        </p:blipFill>
        <p:spPr>
          <a:xfrm>
            <a:off x="335360" y="1661022"/>
            <a:ext cx="5544616" cy="3928217"/>
          </a:xfrm>
          <a:prstGeom prst="rect">
            <a:avLst/>
          </a:prstGeom>
        </p:spPr>
      </p:pic>
      <p:sp>
        <p:nvSpPr>
          <p:cNvPr id="12" name="TextBox 11">
            <a:extLst>
              <a:ext uri="{FF2B5EF4-FFF2-40B4-BE49-F238E27FC236}">
                <a16:creationId xmlns:a16="http://schemas.microsoft.com/office/drawing/2014/main" id="{BBC809ED-6457-49FA-BA1D-55BDF299551A}"/>
              </a:ext>
            </a:extLst>
          </p:cNvPr>
          <p:cNvSpPr txBox="1"/>
          <p:nvPr/>
        </p:nvSpPr>
        <p:spPr>
          <a:xfrm>
            <a:off x="6077385" y="3511074"/>
            <a:ext cx="6097772" cy="3416320"/>
          </a:xfrm>
          <a:prstGeom prst="rect">
            <a:avLst/>
          </a:prstGeom>
          <a:noFill/>
        </p:spPr>
        <p:txBody>
          <a:bodyPr wrap="square">
            <a:spAutoFit/>
          </a:bodyPr>
          <a:lstStyle/>
          <a:p>
            <a:r>
              <a:rPr lang="ru-RU" dirty="0"/>
              <a:t>Поскольку оси на графике логарифмические, степенная зависимость выглядит как прямая линия с наклоном х—1. Показатель степенной зависимости G' равен 0,20 ( х = 1,20 ), что указывает лишь на слабую зависимость . зависимость G' от частоты. G' была меньше, чем G' на всех частотах, кроме 1 кГц. Подобно GG" также следовал слабому степенному закону с почти таким же показателем степени на низких частотах. Однако на частотах выше 10 Гц G" демонстрировал все более сильную частотную зависимость, приближаясь, но никогда полностью не достигая показателя степени 1 , что было бы характерно для ньютоновской вязкости.</a:t>
            </a:r>
          </a:p>
        </p:txBody>
      </p:sp>
    </p:spTree>
    <p:extLst>
      <p:ext uri="{BB962C8B-B14F-4D97-AF65-F5344CB8AC3E}">
        <p14:creationId xmlns:p14="http://schemas.microsoft.com/office/powerpoint/2010/main" val="35603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936880-28DD-4ADE-B11D-269A5466F5CC}"/>
              </a:ext>
            </a:extLst>
          </p:cNvPr>
          <p:cNvSpPr>
            <a:spLocks noGrp="1"/>
          </p:cNvSpPr>
          <p:nvPr>
            <p:ph type="title"/>
          </p:nvPr>
        </p:nvSpPr>
        <p:spPr/>
        <p:txBody>
          <a:bodyPr/>
          <a:lstStyle/>
          <a:p>
            <a:r>
              <a:rPr lang="ru-RU" dirty="0"/>
              <a:t>Частотная зависимость g' и g"</a:t>
            </a:r>
          </a:p>
        </p:txBody>
      </p:sp>
      <p:pic>
        <p:nvPicPr>
          <p:cNvPr id="11" name="Picutre 151">
            <a:extLst>
              <a:ext uri="{FF2B5EF4-FFF2-40B4-BE49-F238E27FC236}">
                <a16:creationId xmlns:a16="http://schemas.microsoft.com/office/drawing/2014/main" id="{4C33477B-3278-4BD8-A71D-4F474DCD30D1}"/>
              </a:ext>
            </a:extLst>
          </p:cNvPr>
          <p:cNvPicPr/>
          <p:nvPr/>
        </p:nvPicPr>
        <p:blipFill>
          <a:blip r:embed="rId2"/>
          <a:stretch/>
        </p:blipFill>
        <p:spPr>
          <a:xfrm>
            <a:off x="335360" y="1661022"/>
            <a:ext cx="5544616" cy="3928217"/>
          </a:xfrm>
          <a:prstGeom prst="rect">
            <a:avLst/>
          </a:prstGeom>
        </p:spPr>
      </p:pic>
      <p:sp>
        <p:nvSpPr>
          <p:cNvPr id="12" name="TextBox 11">
            <a:extLst>
              <a:ext uri="{FF2B5EF4-FFF2-40B4-BE49-F238E27FC236}">
                <a16:creationId xmlns:a16="http://schemas.microsoft.com/office/drawing/2014/main" id="{97C85EA7-BDD3-4B06-A6FB-1D8704203412}"/>
              </a:ext>
            </a:extLst>
          </p:cNvPr>
          <p:cNvSpPr txBox="1"/>
          <p:nvPr/>
        </p:nvSpPr>
        <p:spPr>
          <a:xfrm>
            <a:off x="6088912" y="1661022"/>
            <a:ext cx="6103088" cy="4247317"/>
          </a:xfrm>
          <a:prstGeom prst="rect">
            <a:avLst/>
          </a:prstGeom>
          <a:noFill/>
        </p:spPr>
        <p:txBody>
          <a:bodyPr wrap="square">
            <a:spAutoFit/>
          </a:bodyPr>
          <a:lstStyle/>
          <a:p>
            <a:r>
              <a:rPr lang="ru-RU" dirty="0"/>
              <a:t>Такое поведение поначалу разочаровывало, потому что не было видно характерной временной шкалы; не удалось выделить доминирующий процесс релаксации. Единственная характерная временная шкала, которая выпадала из данных, была связана с криволинейностью данных G" , которая становилась очевидной в районе 100 Гц.</a:t>
            </a:r>
          </a:p>
          <a:p>
            <a:r>
              <a:rPr lang="ru-RU" sz="1800" dirty="0">
                <a:solidFill>
                  <a:srgbClr val="000000"/>
                </a:solidFill>
                <a:effectLst/>
                <a:latin typeface="Microsoft Sans Serif" panose="020B0604020202020204" pitchFamily="34" charset="0"/>
                <a:ea typeface="Microsoft Sans Serif" panose="020B0604020202020204" pitchFamily="34" charset="0"/>
              </a:rPr>
              <a:t>Э</a:t>
            </a:r>
            <a:r>
              <a:rPr lang="fy-NL" sz="1800" dirty="0">
                <a:solidFill>
                  <a:srgbClr val="000000"/>
                </a:solidFill>
                <a:effectLst/>
                <a:latin typeface="Microsoft Sans Serif" panose="020B0604020202020204" pitchFamily="34" charset="0"/>
                <a:ea typeface="Microsoft Sans Serif" panose="020B0604020202020204" pitchFamily="34" charset="0"/>
              </a:rPr>
              <a:t>та криволинейность объясняется мал</a:t>
            </a:r>
            <a:r>
              <a:rPr lang="ru-RU" sz="1800" dirty="0">
                <a:solidFill>
                  <a:srgbClr val="000000"/>
                </a:solidFill>
                <a:effectLst/>
                <a:latin typeface="Microsoft Sans Serif" panose="020B0604020202020204" pitchFamily="34" charset="0"/>
                <a:ea typeface="Microsoft Sans Serif" panose="020B0604020202020204" pitchFamily="34" charset="0"/>
              </a:rPr>
              <a:t>ой</a:t>
            </a:r>
            <a:r>
              <a:rPr lang="fy-NL" sz="1800" dirty="0">
                <a:solidFill>
                  <a:srgbClr val="000000"/>
                </a:solidFill>
                <a:effectLst/>
                <a:latin typeface="Microsoft Sans Serif" panose="020B0604020202020204" pitchFamily="34" charset="0"/>
                <a:ea typeface="Microsoft Sans Serif" panose="020B0604020202020204" pitchFamily="34" charset="0"/>
              </a:rPr>
              <a:t> аддитивн</a:t>
            </a:r>
            <a:r>
              <a:rPr lang="ru-RU" sz="1800" dirty="0">
                <a:solidFill>
                  <a:srgbClr val="000000"/>
                </a:solidFill>
                <a:effectLst/>
                <a:latin typeface="Microsoft Sans Serif" panose="020B0604020202020204" pitchFamily="34" charset="0"/>
                <a:ea typeface="Microsoft Sans Serif" panose="020B0604020202020204" pitchFamily="34" charset="0"/>
              </a:rPr>
              <a:t>ой</a:t>
            </a:r>
            <a:r>
              <a:rPr lang="fy-NL" sz="1800" dirty="0">
                <a:solidFill>
                  <a:srgbClr val="000000"/>
                </a:solidFill>
                <a:effectLst/>
                <a:latin typeface="Microsoft Sans Serif" panose="020B0604020202020204" pitchFamily="34" charset="0"/>
                <a:ea typeface="Microsoft Sans Serif" panose="020B0604020202020204" pitchFamily="34" charset="0"/>
              </a:rPr>
              <a:t> ньютоновск</a:t>
            </a:r>
            <a:r>
              <a:rPr lang="ru-RU" sz="1800" dirty="0">
                <a:solidFill>
                  <a:srgbClr val="000000"/>
                </a:solidFill>
                <a:effectLst/>
                <a:latin typeface="Microsoft Sans Serif" panose="020B0604020202020204" pitchFamily="34" charset="0"/>
                <a:ea typeface="Microsoft Sans Serif" panose="020B0604020202020204" pitchFamily="34" charset="0"/>
              </a:rPr>
              <a:t>ой</a:t>
            </a:r>
            <a:r>
              <a:rPr lang="fy-NL" sz="1800" dirty="0">
                <a:solidFill>
                  <a:srgbClr val="000000"/>
                </a:solidFill>
                <a:effectLst/>
                <a:latin typeface="Microsoft Sans Serif" panose="020B0604020202020204" pitchFamily="34" charset="0"/>
                <a:ea typeface="Microsoft Sans Serif" panose="020B0604020202020204" pitchFamily="34" charset="0"/>
              </a:rPr>
              <a:t> вязкость</a:t>
            </a:r>
            <a:r>
              <a:rPr lang="ru-RU" sz="1800" dirty="0">
                <a:solidFill>
                  <a:srgbClr val="000000"/>
                </a:solidFill>
                <a:effectLst/>
                <a:latin typeface="Microsoft Sans Serif" panose="020B0604020202020204" pitchFamily="34" charset="0"/>
                <a:ea typeface="Microsoft Sans Serif" panose="020B0604020202020204" pitchFamily="34" charset="0"/>
              </a:rPr>
              <a:t>ю и</a:t>
            </a:r>
            <a:r>
              <a:rPr lang="fy-NL" sz="1800" dirty="0">
                <a:solidFill>
                  <a:srgbClr val="000000"/>
                </a:solidFill>
                <a:effectLst/>
                <a:latin typeface="Microsoft Sans Serif" panose="020B0604020202020204" pitchFamily="34" charset="0"/>
                <a:ea typeface="Microsoft Sans Serif" panose="020B0604020202020204" pitchFamily="34" charset="0"/>
              </a:rPr>
              <a:t> связанна с динамикой цитоскелета.Эта аддитивная вязкость порядка 1 Па·с, или примерно в 1000 раз</a:t>
            </a:r>
            <a:r>
              <a:rPr lang="ru-RU" dirty="0">
                <a:solidFill>
                  <a:srgbClr val="000000"/>
                </a:solidFill>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выше, чем у воды, и способствует диссипации энергии (или трению) только выше 100 Гц. Ниже 100 Гц трение ( </a:t>
            </a:r>
            <a:r>
              <a:rPr lang="fy-NL" sz="1800" i="1" dirty="0">
                <a:solidFill>
                  <a:srgbClr val="000000"/>
                </a:solidFill>
                <a:effectLst/>
                <a:latin typeface="Microsoft Sans Serif" panose="020B0604020202020204" pitchFamily="34" charset="0"/>
                <a:ea typeface="Microsoft Sans Serif" panose="020B0604020202020204" pitchFamily="34" charset="0"/>
              </a:rPr>
              <a:t>G </a:t>
            </a:r>
            <a:r>
              <a:rPr lang="fy-NL" sz="1800" dirty="0">
                <a:solidFill>
                  <a:srgbClr val="000000"/>
                </a:solidFill>
                <a:effectLst/>
                <a:latin typeface="Microsoft Sans Serif" panose="020B0604020202020204" pitchFamily="34" charset="0"/>
                <a:ea typeface="Microsoft Sans Serif" panose="020B0604020202020204" pitchFamily="34" charset="0"/>
              </a:rPr>
              <a:t>") оставалось</a:t>
            </a:r>
            <a:r>
              <a:rPr lang="ru-RU" sz="1800" dirty="0">
                <a:solidFill>
                  <a:srgbClr val="000000"/>
                </a:solidFill>
                <a:effectLst/>
                <a:latin typeface="Microsoft Sans Serif" panose="020B0604020202020204" pitchFamily="34" charset="0"/>
                <a:ea typeface="Microsoft Sans Serif" panose="020B0604020202020204" pitchFamily="34" charset="0"/>
              </a:rPr>
              <a:t> постоянным и соответствовало 25 процентам эластичности </a:t>
            </a:r>
            <a:r>
              <a:rPr lang="en-US" sz="1800" dirty="0">
                <a:solidFill>
                  <a:srgbClr val="000000"/>
                </a:solidFill>
                <a:effectLst/>
                <a:latin typeface="Microsoft Sans Serif" panose="020B0604020202020204" pitchFamily="34" charset="0"/>
                <a:ea typeface="Microsoft Sans Serif" panose="020B0604020202020204" pitchFamily="34" charset="0"/>
              </a:rPr>
              <a:t>G</a:t>
            </a:r>
            <a:r>
              <a:rPr lang="en-US" dirty="0">
                <a:solidFill>
                  <a:srgbClr val="000000"/>
                </a:solidFill>
                <a:latin typeface="Microsoft Sans Serif" panose="020B0604020202020204" pitchFamily="34" charset="0"/>
                <a:ea typeface="Microsoft Sans Serif" panose="020B0604020202020204" pitchFamily="34" charset="0"/>
              </a:rPr>
              <a:t>''.</a:t>
            </a:r>
            <a:endParaRPr lang="ru-RU" dirty="0"/>
          </a:p>
        </p:txBody>
      </p:sp>
      <p:sp>
        <p:nvSpPr>
          <p:cNvPr id="14" name="TextBox 13">
            <a:extLst>
              <a:ext uri="{FF2B5EF4-FFF2-40B4-BE49-F238E27FC236}">
                <a16:creationId xmlns:a16="http://schemas.microsoft.com/office/drawing/2014/main" id="{0C7B504A-0DE9-4CA5-989B-2FDEBD278CE8}"/>
              </a:ext>
            </a:extLst>
          </p:cNvPr>
          <p:cNvSpPr txBox="1"/>
          <p:nvPr/>
        </p:nvSpPr>
        <p:spPr>
          <a:xfrm>
            <a:off x="261840" y="6021288"/>
            <a:ext cx="11810824" cy="646331"/>
          </a:xfrm>
          <a:prstGeom prst="rect">
            <a:avLst/>
          </a:prstGeom>
          <a:noFill/>
        </p:spPr>
        <p:txBody>
          <a:bodyPr wrap="square">
            <a:spAutoFit/>
          </a:bodyPr>
          <a:lstStyle/>
          <a:p>
            <a:r>
              <a:rPr lang="ru-RU" dirty="0"/>
              <a:t> Аналогичное поведение было зарегистрировано для широкого круга материалов, биологических тканей и сложных искусственных конструкций, таких как крылья самолетов и мосты.</a:t>
            </a:r>
          </a:p>
        </p:txBody>
      </p:sp>
    </p:spTree>
    <p:extLst>
      <p:ext uri="{BB962C8B-B14F-4D97-AF65-F5344CB8AC3E}">
        <p14:creationId xmlns:p14="http://schemas.microsoft.com/office/powerpoint/2010/main" val="4016802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B34630-9EE3-4FA0-8126-2AE531904375}"/>
              </a:ext>
            </a:extLst>
          </p:cNvPr>
          <p:cNvSpPr>
            <a:spLocks noGrp="1"/>
          </p:cNvSpPr>
          <p:nvPr>
            <p:ph type="title"/>
          </p:nvPr>
        </p:nvSpPr>
        <p:spPr/>
        <p:txBody>
          <a:bodyPr/>
          <a:lstStyle/>
          <a:p>
            <a:r>
              <a:rPr lang="ru-RU" dirty="0"/>
              <a:t>Мягкие стекловидные материалы</a:t>
            </a:r>
          </a:p>
        </p:txBody>
      </p:sp>
      <p:sp>
        <p:nvSpPr>
          <p:cNvPr id="4" name="TextBox 3">
            <a:extLst>
              <a:ext uri="{FF2B5EF4-FFF2-40B4-BE49-F238E27FC236}">
                <a16:creationId xmlns:a16="http://schemas.microsoft.com/office/drawing/2014/main" id="{54545E7B-07A6-4C0D-8164-FE1C40E93FB3}"/>
              </a:ext>
            </a:extLst>
          </p:cNvPr>
          <p:cNvSpPr txBox="1"/>
          <p:nvPr/>
        </p:nvSpPr>
        <p:spPr>
          <a:xfrm>
            <a:off x="191344" y="1700808"/>
            <a:ext cx="11593288" cy="646331"/>
          </a:xfrm>
          <a:prstGeom prst="rect">
            <a:avLst/>
          </a:prstGeom>
          <a:noFill/>
        </p:spPr>
        <p:txBody>
          <a:bodyPr wrap="square">
            <a:spAutoFit/>
          </a:bodyPr>
          <a:lstStyle/>
          <a:p>
            <a:r>
              <a:rPr lang="ru-RU" sz="1800" dirty="0">
                <a:solidFill>
                  <a:srgbClr val="000000"/>
                </a:solidFill>
                <a:effectLst/>
                <a:ea typeface="Microsoft Sans Serif" panose="020B0604020202020204" pitchFamily="34" charset="0"/>
              </a:rPr>
              <a:t>Т</a:t>
            </a:r>
            <a:r>
              <a:rPr lang="fy-NL" sz="1800" dirty="0">
                <a:solidFill>
                  <a:srgbClr val="000000"/>
                </a:solidFill>
                <a:effectLst/>
                <a:ea typeface="Microsoft Sans Serif" panose="020B0604020202020204" pitchFamily="34" charset="0"/>
              </a:rPr>
              <a:t>еори</a:t>
            </a:r>
            <a:r>
              <a:rPr lang="ru-RU" sz="1800" dirty="0">
                <a:solidFill>
                  <a:srgbClr val="000000"/>
                </a:solidFill>
                <a:effectLst/>
                <a:ea typeface="Microsoft Sans Serif" panose="020B0604020202020204" pitchFamily="34" charset="0"/>
              </a:rPr>
              <a:t>я</a:t>
            </a:r>
            <a:r>
              <a:rPr lang="fy-NL" sz="1800" dirty="0">
                <a:solidFill>
                  <a:srgbClr val="000000"/>
                </a:solidFill>
                <a:effectLst/>
                <a:ea typeface="Microsoft Sans Serif" panose="020B0604020202020204" pitchFamily="34" charset="0"/>
              </a:rPr>
              <a:t> мягких стеклообразных материалов</a:t>
            </a:r>
            <a:r>
              <a:rPr lang="ru-RU" sz="1800" dirty="0">
                <a:solidFill>
                  <a:srgbClr val="000000"/>
                </a:solidFill>
                <a:effectLst/>
                <a:ea typeface="Microsoft Sans Serif" panose="020B0604020202020204" pitchFamily="34" charset="0"/>
              </a:rPr>
              <a:t> (</a:t>
            </a:r>
            <a:r>
              <a:rPr lang="en-US" sz="1800" b="0" i="0" u="none" strike="noStrike" baseline="0" dirty="0"/>
              <a:t>SGM</a:t>
            </a:r>
            <a:r>
              <a:rPr lang="ru-RU" sz="1800" b="0" i="0" u="none" strike="noStrike" baseline="0" dirty="0"/>
              <a:t> - </a:t>
            </a:r>
            <a:r>
              <a:rPr lang="en-US" sz="1800" b="0" i="0" u="none" strike="noStrike" baseline="0" dirty="0"/>
              <a:t>soft glassy materials</a:t>
            </a:r>
            <a:r>
              <a:rPr lang="ru-RU" sz="1800" dirty="0">
                <a:solidFill>
                  <a:srgbClr val="000000"/>
                </a:solidFill>
                <a:effectLst/>
                <a:ea typeface="Microsoft Sans Serif" panose="020B0604020202020204" pitchFamily="34" charset="0"/>
              </a:rPr>
              <a:t>)</a:t>
            </a:r>
            <a:r>
              <a:rPr lang="ru-RU" dirty="0">
                <a:solidFill>
                  <a:srgbClr val="000000"/>
                </a:solidFill>
                <a:ea typeface="Microsoft Sans Serif" panose="020B0604020202020204" pitchFamily="34" charset="0"/>
              </a:rPr>
              <a:t> была </a:t>
            </a:r>
            <a:r>
              <a:rPr lang="fy-NL" sz="1800" dirty="0">
                <a:solidFill>
                  <a:srgbClr val="000000"/>
                </a:solidFill>
                <a:effectLst/>
                <a:ea typeface="Microsoft Sans Serif" panose="020B0604020202020204" pitchFamily="34" charset="0"/>
              </a:rPr>
              <a:t>разработанной Солличем и его коллегами</a:t>
            </a:r>
            <a:r>
              <a:rPr lang="ru-RU" sz="1800" dirty="0">
                <a:solidFill>
                  <a:srgbClr val="000000"/>
                </a:solidFill>
                <a:effectLst/>
                <a:ea typeface="Microsoft Sans Serif" panose="020B0604020202020204" pitchFamily="34" charset="0"/>
              </a:rPr>
              <a:t> </a:t>
            </a:r>
            <a:r>
              <a:rPr lang="en-US" sz="1800" dirty="0">
                <a:solidFill>
                  <a:srgbClr val="000000"/>
                </a:solidFill>
                <a:effectLst/>
                <a:ea typeface="Microsoft Sans Serif" panose="020B0604020202020204" pitchFamily="34" charset="0"/>
              </a:rPr>
              <a:t>[110]</a:t>
            </a:r>
            <a:r>
              <a:rPr lang="ru-RU" sz="1800" dirty="0">
                <a:solidFill>
                  <a:srgbClr val="000000"/>
                </a:solidFill>
                <a:effectLst/>
                <a:ea typeface="Microsoft Sans Serif" panose="020B0604020202020204" pitchFamily="34" charset="0"/>
              </a:rPr>
              <a:t> и были показаны </a:t>
            </a:r>
            <a:r>
              <a:rPr lang="fy-NL" sz="1800" dirty="0">
                <a:solidFill>
                  <a:srgbClr val="000000"/>
                </a:solidFill>
                <a:effectLst/>
                <a:ea typeface="Microsoft Sans Serif" panose="020B0604020202020204" pitchFamily="34" charset="0"/>
              </a:rPr>
              <a:t>параллели между живыми клетками и мягкими стеклянными материалами</a:t>
            </a:r>
            <a:r>
              <a:rPr lang="ru-RU" dirty="0">
                <a:solidFill>
                  <a:srgbClr val="000000"/>
                </a:solidFill>
                <a:ea typeface="Microsoft Sans Serif" panose="020B0604020202020204" pitchFamily="34" charset="0"/>
              </a:rPr>
              <a:t>.</a:t>
            </a:r>
            <a:endParaRPr lang="ru-RU" dirty="0"/>
          </a:p>
        </p:txBody>
      </p:sp>
      <p:sp>
        <p:nvSpPr>
          <p:cNvPr id="8" name="TextBox 7">
            <a:extLst>
              <a:ext uri="{FF2B5EF4-FFF2-40B4-BE49-F238E27FC236}">
                <a16:creationId xmlns:a16="http://schemas.microsoft.com/office/drawing/2014/main" id="{8E9BBC2D-71D7-401E-BAD2-A4E3AF278070}"/>
              </a:ext>
            </a:extLst>
          </p:cNvPr>
          <p:cNvSpPr txBox="1"/>
          <p:nvPr/>
        </p:nvSpPr>
        <p:spPr>
          <a:xfrm>
            <a:off x="191344" y="2413337"/>
            <a:ext cx="12000656" cy="1754326"/>
          </a:xfrm>
          <a:prstGeom prst="rect">
            <a:avLst/>
          </a:prstGeom>
          <a:noFill/>
        </p:spPr>
        <p:txBody>
          <a:bodyPr wrap="square">
            <a:spAutoFit/>
          </a:bodyPr>
          <a:lstStyle/>
          <a:p>
            <a:r>
              <a:rPr lang="ru-RU" dirty="0"/>
              <a:t>Класс мягких стеклообразных материалов (МГС) включает, на первый взгляд, весьма разнообразную группу веществ, в которую входят пены, пасты, коллоиды, эмульсии и суспензии. И все же механическое поведение каждого из этих веществ на удивление похоже. Общие эмпирические критерии, определяющие этот класс материалов, заключаются в том, что они очень мягкие (в диапазоне от Па до кПа), что и G', и G" увеличиваются с той же слабой степенной зависимостью от частоты, и что тангенс угла потерь n не чувствителен к частоте и имеет порядок 0,1 </a:t>
            </a:r>
            <a:r>
              <a:rPr lang="en-US" dirty="0"/>
              <a:t>[110,111]</a:t>
            </a:r>
            <a:endParaRPr lang="ru-RU" dirty="0"/>
          </a:p>
        </p:txBody>
      </p:sp>
      <p:sp>
        <p:nvSpPr>
          <p:cNvPr id="12" name="TextBox 11">
            <a:extLst>
              <a:ext uri="{FF2B5EF4-FFF2-40B4-BE49-F238E27FC236}">
                <a16:creationId xmlns:a16="http://schemas.microsoft.com/office/drawing/2014/main" id="{B0C61B8B-F646-433A-B87F-B8523C7D7C02}"/>
              </a:ext>
            </a:extLst>
          </p:cNvPr>
          <p:cNvSpPr txBox="1"/>
          <p:nvPr/>
        </p:nvSpPr>
        <p:spPr>
          <a:xfrm>
            <a:off x="227348" y="4293096"/>
            <a:ext cx="11928648" cy="923330"/>
          </a:xfrm>
          <a:prstGeom prst="rect">
            <a:avLst/>
          </a:prstGeom>
          <a:noFill/>
        </p:spPr>
        <p:txBody>
          <a:bodyPr wrap="square">
            <a:spAutoFit/>
          </a:bodyPr>
          <a:lstStyle/>
          <a:p>
            <a:r>
              <a:rPr lang="ru-RU" dirty="0"/>
              <a:t>Было обнаружено, что цитоскелет живых клеток удовлетворяет всем критериям </a:t>
            </a:r>
            <a:r>
              <a:rPr lang="fy-NL" sz="1800" dirty="0">
                <a:solidFill>
                  <a:srgbClr val="000000"/>
                </a:solidFill>
                <a:effectLst/>
                <a:ea typeface="Microsoft Sans Serif" panose="020B0604020202020204" pitchFamily="34" charset="0"/>
              </a:rPr>
              <a:t>мягких стеклообразных материалов</a:t>
            </a:r>
            <a:r>
              <a:rPr lang="ru-RU" dirty="0"/>
              <a:t>. Соответственно, была предложена рабочая гипотеза, что к списку мягких стеклообразных материалов можно добавить цитоскелет живой клетки.</a:t>
            </a:r>
          </a:p>
        </p:txBody>
      </p:sp>
      <p:sp>
        <p:nvSpPr>
          <p:cNvPr id="16" name="TextBox 15">
            <a:extLst>
              <a:ext uri="{FF2B5EF4-FFF2-40B4-BE49-F238E27FC236}">
                <a16:creationId xmlns:a16="http://schemas.microsoft.com/office/drawing/2014/main" id="{7E655D2A-7F8C-434F-8CB8-CC343266D2EE}"/>
              </a:ext>
            </a:extLst>
          </p:cNvPr>
          <p:cNvSpPr txBox="1"/>
          <p:nvPr/>
        </p:nvSpPr>
        <p:spPr>
          <a:xfrm>
            <a:off x="191344" y="5341859"/>
            <a:ext cx="11773308" cy="1200329"/>
          </a:xfrm>
          <a:prstGeom prst="rect">
            <a:avLst/>
          </a:prstGeom>
          <a:noFill/>
        </p:spPr>
        <p:txBody>
          <a:bodyPr wrap="square">
            <a:spAutoFit/>
          </a:bodyPr>
          <a:lstStyle/>
          <a:p>
            <a:r>
              <a:rPr lang="ru-RU" dirty="0"/>
              <a:t>Соллич пришел к выводу, что, поскольку материалы, составляющие этот класс, настолько разнообразны, общие реологические характеристики должны быть не столько отражением конкретных молекул или молекулярных механизмов, сколько отражением общих свойств системы, которые проявляются на каком-то более высоком уровне структурной организации</a:t>
            </a:r>
          </a:p>
        </p:txBody>
      </p:sp>
    </p:spTree>
    <p:extLst>
      <p:ext uri="{BB962C8B-B14F-4D97-AF65-F5344CB8AC3E}">
        <p14:creationId xmlns:p14="http://schemas.microsoft.com/office/powerpoint/2010/main" val="153938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Медицинское оформление (16: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0152_TF02901024" id="{D3FB73DA-77DE-4484-8776-52724816BD57}" vid="{56BAE48E-6669-4001-8E1C-1E9B5D1EADDA}"/>
    </a:ext>
  </a:extLst>
</a:theme>
</file>

<file path=ppt/theme/theme2.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Презентация в стиле медицины (широкоэкранный формат)</Template>
  <TotalTime>17709</TotalTime>
  <Words>16056</Words>
  <Application>Microsoft Office PowerPoint</Application>
  <PresentationFormat>Широкоэкранный</PresentationFormat>
  <Paragraphs>802</Paragraphs>
  <Slides>124</Slides>
  <Notes>3</Notes>
  <HiddenSlides>0</HiddenSlides>
  <MMClips>33</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124</vt:i4>
      </vt:variant>
    </vt:vector>
  </HeadingPairs>
  <TitlesOfParts>
    <vt:vector size="130" baseType="lpstr">
      <vt:lpstr>Arial</vt:lpstr>
      <vt:lpstr>Cambria Math</vt:lpstr>
      <vt:lpstr>Franklin Gothic Medium</vt:lpstr>
      <vt:lpstr>Microsoft Sans Serif</vt:lpstr>
      <vt:lpstr>Roboto</vt:lpstr>
      <vt:lpstr>Медицинское оформление (16:9)</vt:lpstr>
      <vt:lpstr>Механические свойства живых клеток и клеточных органелл. </vt:lpstr>
      <vt:lpstr>ПУБЛИКАЦИИ</vt:lpstr>
      <vt:lpstr>МЕХАНИКА ЦИТОСКЕЛЕТА</vt:lpstr>
      <vt:lpstr>1.1 Введение</vt:lpstr>
      <vt:lpstr>1.1 Различные точки зрения на цитоскелет</vt:lpstr>
      <vt:lpstr>1.1 Предмет клеточной механики</vt:lpstr>
      <vt:lpstr>1.1 Цели клеточной механики</vt:lpstr>
      <vt:lpstr>1.1 Основные направления</vt:lpstr>
      <vt:lpstr>1.1 Вычислительные модели и теории</vt:lpstr>
      <vt:lpstr>1.2 Роль клеточной механики в биологической функции</vt:lpstr>
      <vt:lpstr>1.2 Поддержание формы клеток</vt:lpstr>
      <vt:lpstr>1.2 Поддержание формы клеток</vt:lpstr>
      <vt:lpstr>Примеры клеточной морфологии - Нейроны</vt:lpstr>
      <vt:lpstr>Примеры клеточной морфологии - Миоциты</vt:lpstr>
      <vt:lpstr>Примеры клеточной морфологии - Клетки артериальной стенки</vt:lpstr>
      <vt:lpstr>Примеры клеточной морфологии - Клетки артериальной стенки</vt:lpstr>
      <vt:lpstr>Примеры клеточной морфологии - Клетки артериальной стенки</vt:lpstr>
      <vt:lpstr>Примеры клеточной морфологии - Клетки артериальной стенки</vt:lpstr>
      <vt:lpstr>Примеры клеточной морфологии - Клетки артериальной стенки</vt:lpstr>
      <vt:lpstr>Примеры клеточной морфологии - Клетки артериальной стенки</vt:lpstr>
      <vt:lpstr>Примеры клеточной морфологии - Микроглии</vt:lpstr>
      <vt:lpstr>Процессы, способствующие миграции клеток</vt:lpstr>
      <vt:lpstr>Миграция клеток</vt:lpstr>
      <vt:lpstr>Миграция клеток</vt:lpstr>
      <vt:lpstr>Миграция клеток</vt:lpstr>
      <vt:lpstr>Механосенсорная функция</vt:lpstr>
      <vt:lpstr>Механосенсорная функция - Стереоцилии</vt:lpstr>
      <vt:lpstr>Механосенсорная функция</vt:lpstr>
      <vt:lpstr>Последствия применения силы к клеткам</vt:lpstr>
      <vt:lpstr>Реакции клетки на силу</vt:lpstr>
      <vt:lpstr>Стрессовые реакции и роль механических сил в заболевании</vt:lpstr>
      <vt:lpstr>Активное сокращение клеток</vt:lpstr>
      <vt:lpstr>Структурная анатомия клетки</vt:lpstr>
      <vt:lpstr>Структурная анатомия клетки - Кости</vt:lpstr>
      <vt:lpstr>Структурная анатомия клетки - Кости</vt:lpstr>
      <vt:lpstr>Структурная анатомия клетки - другие</vt:lpstr>
      <vt:lpstr>Внеклеточный матрикс и его прикрепление к клеткам</vt:lpstr>
      <vt:lpstr>Взаимодействие с внеклеточным матриксом</vt:lpstr>
      <vt:lpstr>Передача силы на цитоскелет и роль липидного двойного слоя</vt:lpstr>
      <vt:lpstr>Жидкостно-мозаичная модель</vt:lpstr>
      <vt:lpstr>Физические свойства бислоя</vt:lpstr>
      <vt:lpstr>Внутриклеточные структуры - cortex</vt:lpstr>
      <vt:lpstr>Внутриклеточные структуры - spectrin</vt:lpstr>
      <vt:lpstr>Внутриклеточные структуры - микроворсинки </vt:lpstr>
      <vt:lpstr>Внутриклеточные структуры - реснички</vt:lpstr>
      <vt:lpstr>Внутриклеточные структуры - ядро</vt:lpstr>
      <vt:lpstr>Цитоскелет</vt:lpstr>
      <vt:lpstr>Цитоскелет - Актиновые филаменты</vt:lpstr>
      <vt:lpstr>Цитоскелет - Актиновые филаменты</vt:lpstr>
      <vt:lpstr>Цитоскелет - Важность актиновых филаментов</vt:lpstr>
      <vt:lpstr>Цитоскелет - эластические свойства</vt:lpstr>
      <vt:lpstr>Цитоскелет - Микротрубочки</vt:lpstr>
      <vt:lpstr>Цитоскелет - Микротрубочки</vt:lpstr>
      <vt:lpstr>Промежуточные филаменты (IFs)</vt:lpstr>
      <vt:lpstr>Промежуточные филаменты (IFs)</vt:lpstr>
      <vt:lpstr>Комплексе фокальной адгезии</vt:lpstr>
      <vt:lpstr>Сложность внутриклеточной структуры</vt:lpstr>
      <vt:lpstr>Активное сокращение</vt:lpstr>
      <vt:lpstr>Механические воздействия на клеточные органеллы</vt:lpstr>
      <vt:lpstr>Проблематика</vt:lpstr>
      <vt:lpstr>Транспорт</vt:lpstr>
      <vt:lpstr>Транспорт - Продолжение</vt:lpstr>
      <vt:lpstr>Транспортные платформы</vt:lpstr>
      <vt:lpstr>Митохондрии</vt:lpstr>
      <vt:lpstr>Экспериментальные измерения внутриклеточной механики</vt:lpstr>
      <vt:lpstr>Методы измерения внутриклеточной реологии с помощью макрореологии, диффузии и седиментации</vt:lpstr>
      <vt:lpstr>Цельноклеточные агрегаты</vt:lpstr>
      <vt:lpstr>Осаждение частиц</vt:lpstr>
      <vt:lpstr>Диффузия</vt:lpstr>
      <vt:lpstr>Механическое вдавливание клеточной поверхности - Стеклянные микроиглы</vt:lpstr>
      <vt:lpstr>Метод клеточной кочерги</vt:lpstr>
      <vt:lpstr>Метод клеточной кочерги - Продолжение</vt:lpstr>
      <vt:lpstr>Метод клеточной кочерги - Недостатки</vt:lpstr>
      <vt:lpstr>Атомно-силовая микроскопия</vt:lpstr>
      <vt:lpstr>Атомно-силовая микроскопия - Продолжение</vt:lpstr>
      <vt:lpstr>Атомно-силовая микроскопия - Продолжение</vt:lpstr>
      <vt:lpstr>Механическое напряжение, приложенное к клеточной мембране - аспирация</vt:lpstr>
      <vt:lpstr>Механическое напряжение, приложенное к клеточной мембране - аспирация - Продолжение</vt:lpstr>
      <vt:lpstr>Сдвиг и сжатие между микропланшетами</vt:lpstr>
      <vt:lpstr>Поток жидкости</vt:lpstr>
      <vt:lpstr>Оптические ловушки</vt:lpstr>
      <vt:lpstr>Оптические ловушки</vt:lpstr>
      <vt:lpstr>Оптические ловушки</vt:lpstr>
      <vt:lpstr>Магнитные методы</vt:lpstr>
      <vt:lpstr>Притяжение градиентами магнитного поля</vt:lpstr>
      <vt:lpstr>Закручивание намагниченных частиц на поверхности и внутри клетки</vt:lpstr>
      <vt:lpstr>Пассивная микрореология</vt:lpstr>
      <vt:lpstr>Отдельные датчики с оптическим обнаружением</vt:lpstr>
      <vt:lpstr>Динамическое рассеяние света и спектроскопия диффузных волн</vt:lpstr>
      <vt:lpstr>Флуоресцентная корреляционная спектроскопия</vt:lpstr>
      <vt:lpstr>Оптический растяжитель (Optical Stretcher )</vt:lpstr>
      <vt:lpstr>Акустическая микроскопия</vt:lpstr>
      <vt:lpstr>Цитоскелет как мягкий стекловидный материал</vt:lpstr>
      <vt:lpstr>Магнитно-скручивающая цитометрия</vt:lpstr>
      <vt:lpstr>Магнитно-скручивающая цитометрия</vt:lpstr>
      <vt:lpstr>Магнитно-скручивающая цитометрия</vt:lpstr>
      <vt:lpstr>Частотная зависимость g' и g"</vt:lpstr>
      <vt:lpstr>Частотная зависимость g' и g"</vt:lpstr>
      <vt:lpstr>Мягкие стекловидные материалы</vt:lpstr>
      <vt:lpstr>Общие черты</vt:lpstr>
      <vt:lpstr>Теория Соллича о SGM</vt:lpstr>
      <vt:lpstr>Эффективная температура</vt:lpstr>
      <vt:lpstr>Эффективная температура</vt:lpstr>
      <vt:lpstr>Биологические выводы из теории SGR</vt:lpstr>
      <vt:lpstr>Биологические выводы из теории SGR</vt:lpstr>
      <vt:lpstr>Биологические выводы из теории SGR</vt:lpstr>
      <vt:lpstr>Биологические выводы из теории SGR</vt:lpstr>
      <vt:lpstr>Биологические выводы из теории SGR</vt:lpstr>
      <vt:lpstr>Биологические выводы из теории SGR</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Современный статус проблем создания искусственного сердца и других внутренних органов</dc:title>
  <dc:creator>Ilya Juhnowski</dc:creator>
  <cp:lastModifiedBy>Ilya Juhnowski</cp:lastModifiedBy>
  <cp:revision>206</cp:revision>
  <dcterms:created xsi:type="dcterms:W3CDTF">2022-02-13T13:06:37Z</dcterms:created>
  <dcterms:modified xsi:type="dcterms:W3CDTF">2022-03-09T21:08:44Z</dcterms:modified>
</cp:coreProperties>
</file>